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6" r:id="rId1"/>
  </p:sldMasterIdLst>
  <p:notesMasterIdLst>
    <p:notesMasterId r:id="rId26"/>
  </p:notesMasterIdLst>
  <p:sldIdLst>
    <p:sldId id="267" r:id="rId2"/>
    <p:sldId id="256" r:id="rId3"/>
    <p:sldId id="268" r:id="rId4"/>
    <p:sldId id="270" r:id="rId5"/>
    <p:sldId id="269" r:id="rId6"/>
    <p:sldId id="257" r:id="rId7"/>
    <p:sldId id="258" r:id="rId8"/>
    <p:sldId id="259" r:id="rId9"/>
    <p:sldId id="260" r:id="rId10"/>
    <p:sldId id="261" r:id="rId11"/>
    <p:sldId id="277" r:id="rId12"/>
    <p:sldId id="263" r:id="rId13"/>
    <p:sldId id="271" r:id="rId14"/>
    <p:sldId id="272" r:id="rId15"/>
    <p:sldId id="273" r:id="rId16"/>
    <p:sldId id="274" r:id="rId17"/>
    <p:sldId id="275" r:id="rId18"/>
    <p:sldId id="276" r:id="rId19"/>
    <p:sldId id="278" r:id="rId20"/>
    <p:sldId id="280" r:id="rId21"/>
    <p:sldId id="279" r:id="rId22"/>
    <p:sldId id="265" r:id="rId23"/>
    <p:sldId id="264" r:id="rId24"/>
    <p:sldId id="281" r:id="rId2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840" autoAdjust="0"/>
  </p:normalViewPr>
  <p:slideViewPr>
    <p:cSldViewPr snapToGrid="0" showGuides="1">
      <p:cViewPr varScale="1">
        <p:scale>
          <a:sx n="46" d="100"/>
          <a:sy n="46" d="100"/>
        </p:scale>
        <p:origin x="42" y="4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629E89E-3219-4ECD-B4D4-B9AA50409142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81D9987-C512-4704-88D1-AC477B58CDE8}">
      <dgm:prSet phldrT="[Текст]"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r>
            <a:rPr lang="ru-RU" sz="2400" b="1" dirty="0" smtClean="0">
              <a:solidFill>
                <a:schemeClr val="tx1"/>
              </a:solidFill>
            </a:rPr>
            <a:t>Вариативность содержания программ НОО </a:t>
          </a:r>
          <a:endParaRPr lang="ru-RU" sz="2400" b="1" dirty="0">
            <a:solidFill>
              <a:schemeClr val="tx1"/>
            </a:solidFill>
          </a:endParaRPr>
        </a:p>
      </dgm:t>
    </dgm:pt>
    <dgm:pt modelId="{2A2A9806-6D8A-497F-AED4-3AB3078D3B89}" type="parTrans" cxnId="{384E7F2B-2F0E-44FE-8CBD-9D31D1AC3AFC}">
      <dgm:prSet/>
      <dgm:spPr/>
      <dgm:t>
        <a:bodyPr/>
        <a:lstStyle/>
        <a:p>
          <a:endParaRPr lang="ru-RU"/>
        </a:p>
      </dgm:t>
    </dgm:pt>
    <dgm:pt modelId="{CD43A62B-643B-4E8D-BF3A-1AA60D9A44C2}" type="sibTrans" cxnId="{384E7F2B-2F0E-44FE-8CBD-9D31D1AC3AFC}">
      <dgm:prSet/>
      <dgm:spPr/>
      <dgm:t>
        <a:bodyPr/>
        <a:lstStyle/>
        <a:p>
          <a:endParaRPr lang="ru-RU"/>
        </a:p>
      </dgm:t>
    </dgm:pt>
    <dgm:pt modelId="{052F8D50-3E12-46F5-B040-45505145DC06}">
      <dgm:prSet phldrT="[Текст]" custT="1"/>
      <dgm:spPr>
        <a:solidFill>
          <a:schemeClr val="bg2"/>
        </a:solidFill>
      </dgm:spPr>
      <dgm:t>
        <a:bodyPr/>
        <a:lstStyle/>
        <a:p>
          <a:pPr algn="just"/>
          <a:r>
            <a:rPr lang="ru-RU" sz="1800" dirty="0" smtClean="0">
              <a:solidFill>
                <a:schemeClr val="tx1"/>
              </a:solidFill>
            </a:rPr>
            <a:t>1) Требования к структуре программ НОО, предусматривающие наличие в них: </a:t>
          </a:r>
        </a:p>
        <a:p>
          <a:pPr algn="just"/>
          <a:r>
            <a:rPr lang="ru-RU" sz="1800" dirty="0" smtClean="0">
              <a:solidFill>
                <a:schemeClr val="tx1"/>
              </a:solidFill>
            </a:rPr>
            <a:t>- единиц содержания, отражающих предмет соответствующей науки + дидактические особенности изучения материала;</a:t>
          </a:r>
        </a:p>
        <a:p>
          <a:pPr algn="just"/>
          <a:r>
            <a:rPr lang="ru-RU" sz="1800" dirty="0" smtClean="0">
              <a:solidFill>
                <a:schemeClr val="tx1"/>
              </a:solidFill>
            </a:rPr>
            <a:t>- завершающей части содержания, расширяющей и углубляющей материал предметной области</a:t>
          </a:r>
        </a:p>
        <a:p>
          <a:pPr algn="just"/>
          <a:r>
            <a:rPr lang="ru-RU" sz="1800" dirty="0" smtClean="0">
              <a:solidFill>
                <a:schemeClr val="tx1"/>
              </a:solidFill>
            </a:rPr>
            <a:t>- части содержания, в пределах которой осуществляется освоение относительно самостоятельно тематического блока учебного предмета  </a:t>
          </a:r>
          <a:endParaRPr lang="ru-RU" sz="1800" dirty="0">
            <a:solidFill>
              <a:schemeClr val="tx1"/>
            </a:solidFill>
          </a:endParaRPr>
        </a:p>
      </dgm:t>
    </dgm:pt>
    <dgm:pt modelId="{3E942642-A38B-4A4F-9FA0-021B21923865}" type="parTrans" cxnId="{DB6F96BF-9F23-4422-870B-1B9AF178477A}">
      <dgm:prSet/>
      <dgm:spPr/>
      <dgm:t>
        <a:bodyPr/>
        <a:lstStyle/>
        <a:p>
          <a:endParaRPr lang="ru-RU"/>
        </a:p>
      </dgm:t>
    </dgm:pt>
    <dgm:pt modelId="{4D6C8685-D1BE-4F54-BF22-B8E5A53BA4DC}" type="sibTrans" cxnId="{DB6F96BF-9F23-4422-870B-1B9AF178477A}">
      <dgm:prSet/>
      <dgm:spPr/>
      <dgm:t>
        <a:bodyPr/>
        <a:lstStyle/>
        <a:p>
          <a:endParaRPr lang="ru-RU"/>
        </a:p>
      </dgm:t>
    </dgm:pt>
    <dgm:pt modelId="{F61D6719-A7E6-48C7-843E-23AE49631E76}">
      <dgm:prSet phldrT="[Текст]" custT="1"/>
      <dgm:spPr>
        <a:solidFill>
          <a:schemeClr val="bg2"/>
        </a:solidFill>
      </dgm:spPr>
      <dgm:t>
        <a:bodyPr/>
        <a:lstStyle/>
        <a:p>
          <a:pPr algn="just"/>
          <a:r>
            <a:rPr lang="ru-RU" sz="1800" b="0" dirty="0" smtClean="0">
              <a:solidFill>
                <a:schemeClr val="tx1"/>
              </a:solidFill>
            </a:rPr>
            <a:t>2) Возможность разработки и реализации программ, предусматривающих углубленное изучение отдельных учебных предметов</a:t>
          </a:r>
        </a:p>
        <a:p>
          <a:pPr algn="just"/>
          <a:r>
            <a:rPr lang="ru-RU" sz="1800" b="0" dirty="0" smtClean="0">
              <a:solidFill>
                <a:schemeClr val="tx1"/>
              </a:solidFill>
            </a:rPr>
            <a:t>3) Возможность разработки и реализации индивидуальных учебных планов, соответствующих образовательным потребностям и интересам обучающихся </a:t>
          </a:r>
        </a:p>
        <a:p>
          <a:pPr algn="just"/>
          <a:endParaRPr lang="ru-RU" sz="1800" b="0" dirty="0">
            <a:solidFill>
              <a:schemeClr val="tx1"/>
            </a:solidFill>
          </a:endParaRPr>
        </a:p>
      </dgm:t>
    </dgm:pt>
    <dgm:pt modelId="{935E4D01-8D4A-429A-99CD-5D63E812B69E}" type="parTrans" cxnId="{0428B360-A0E2-40B1-BBA9-AD3948C11925}">
      <dgm:prSet/>
      <dgm:spPr/>
      <dgm:t>
        <a:bodyPr/>
        <a:lstStyle/>
        <a:p>
          <a:endParaRPr lang="ru-RU"/>
        </a:p>
      </dgm:t>
    </dgm:pt>
    <dgm:pt modelId="{2330267F-87A6-48F7-BACA-A0DD60154AC8}" type="sibTrans" cxnId="{0428B360-A0E2-40B1-BBA9-AD3948C11925}">
      <dgm:prSet/>
      <dgm:spPr/>
      <dgm:t>
        <a:bodyPr/>
        <a:lstStyle/>
        <a:p>
          <a:endParaRPr lang="ru-RU"/>
        </a:p>
      </dgm:t>
    </dgm:pt>
    <dgm:pt modelId="{A1D85C8B-3896-4006-A1C4-6A1454239FF3}" type="pres">
      <dgm:prSet presAssocID="{4629E89E-3219-4ECD-B4D4-B9AA5040914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DF406C8-2103-4ABA-BE11-AEE872470A3E}" type="pres">
      <dgm:prSet presAssocID="{F81D9987-C512-4704-88D1-AC477B58CDE8}" presName="parentLin" presStyleCnt="0"/>
      <dgm:spPr/>
    </dgm:pt>
    <dgm:pt modelId="{32B97181-9E3F-40AA-BC2C-968CA8593C82}" type="pres">
      <dgm:prSet presAssocID="{F81D9987-C512-4704-88D1-AC477B58CDE8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8373A0D8-F3F3-4806-B1D3-084CC4553DEF}" type="pres">
      <dgm:prSet presAssocID="{F81D9987-C512-4704-88D1-AC477B58CDE8}" presName="parentText" presStyleLbl="node1" presStyleIdx="0" presStyleCnt="3" custScaleX="142997" custScaleY="268464" custLinFactNeighborX="-54586" custLinFactNeighborY="-5785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CD4E71-06B4-4DE6-BD43-C82145C3B8F8}" type="pres">
      <dgm:prSet presAssocID="{F81D9987-C512-4704-88D1-AC477B58CDE8}" presName="negativeSpace" presStyleCnt="0"/>
      <dgm:spPr/>
    </dgm:pt>
    <dgm:pt modelId="{14E457B5-E6AD-432B-B9E9-339F4F91585F}" type="pres">
      <dgm:prSet presAssocID="{F81D9987-C512-4704-88D1-AC477B58CDE8}" presName="childText" presStyleLbl="conFgAcc1" presStyleIdx="0" presStyleCnt="3" custLinFactY="18835" custLinFactNeighborX="17064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E987D7-43D9-4AA3-9CF5-C654A7CA2DFB}" type="pres">
      <dgm:prSet presAssocID="{CD43A62B-643B-4E8D-BF3A-1AA60D9A44C2}" presName="spaceBetweenRectangles" presStyleCnt="0"/>
      <dgm:spPr/>
    </dgm:pt>
    <dgm:pt modelId="{454BB104-C05C-4D3F-92E4-66029DD84FD7}" type="pres">
      <dgm:prSet presAssocID="{052F8D50-3E12-46F5-B040-45505145DC06}" presName="parentLin" presStyleCnt="0"/>
      <dgm:spPr/>
    </dgm:pt>
    <dgm:pt modelId="{FAF3ECBC-D779-48CB-B4AA-B0DCB1776D86}" type="pres">
      <dgm:prSet presAssocID="{052F8D50-3E12-46F5-B040-45505145DC06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192432D8-AD17-4DA7-9FF5-57BBC3774916}" type="pres">
      <dgm:prSet presAssocID="{052F8D50-3E12-46F5-B040-45505145DC06}" presName="parentText" presStyleLbl="node1" presStyleIdx="1" presStyleCnt="3" custAng="0" custScaleX="166993" custScaleY="810855" custLinFactNeighborX="-59788" custLinFactNeighborY="-5481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B71B4A-08AC-42D3-A02F-40837492ECC8}" type="pres">
      <dgm:prSet presAssocID="{052F8D50-3E12-46F5-B040-45505145DC06}" presName="negativeSpace" presStyleCnt="0"/>
      <dgm:spPr/>
    </dgm:pt>
    <dgm:pt modelId="{B69CE340-9517-4301-AF21-B09A2797CA65}" type="pres">
      <dgm:prSet presAssocID="{052F8D50-3E12-46F5-B040-45505145DC06}" presName="childText" presStyleLbl="conFgAcc1" presStyleIdx="1" presStyleCnt="3">
        <dgm:presLayoutVars>
          <dgm:bulletEnabled val="1"/>
        </dgm:presLayoutVars>
      </dgm:prSet>
      <dgm:spPr/>
    </dgm:pt>
    <dgm:pt modelId="{E4DD867E-A165-4B23-875B-2828FB94E298}" type="pres">
      <dgm:prSet presAssocID="{4D6C8685-D1BE-4F54-BF22-B8E5A53BA4DC}" presName="spaceBetweenRectangles" presStyleCnt="0"/>
      <dgm:spPr/>
    </dgm:pt>
    <dgm:pt modelId="{90663ECE-F814-436F-B669-CC314F5D5BDB}" type="pres">
      <dgm:prSet presAssocID="{F61D6719-A7E6-48C7-843E-23AE49631E76}" presName="parentLin" presStyleCnt="0"/>
      <dgm:spPr/>
    </dgm:pt>
    <dgm:pt modelId="{81ECE874-BEDB-4F5F-802A-53867C14AE4C}" type="pres">
      <dgm:prSet presAssocID="{F61D6719-A7E6-48C7-843E-23AE49631E76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6540E109-A101-4E62-AF05-445238BB33CC}" type="pres">
      <dgm:prSet presAssocID="{F61D6719-A7E6-48C7-843E-23AE49631E76}" presName="parentText" presStyleLbl="node1" presStyleIdx="2" presStyleCnt="3" custScaleX="150247" custScaleY="490059" custLinFactNeighborX="-53168" custLinFactNeighborY="-6742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B17141-CC2D-4310-820B-582F3467137F}" type="pres">
      <dgm:prSet presAssocID="{F61D6719-A7E6-48C7-843E-23AE49631E76}" presName="negativeSpace" presStyleCnt="0"/>
      <dgm:spPr/>
    </dgm:pt>
    <dgm:pt modelId="{405F1943-EC61-4CCD-A24F-5C10BD6ACC38}" type="pres">
      <dgm:prSet presAssocID="{F61D6719-A7E6-48C7-843E-23AE49631E76}" presName="childText" presStyleLbl="conFgAcc1" presStyleIdx="2" presStyleCnt="3" custScaleY="61549">
        <dgm:presLayoutVars>
          <dgm:bulletEnabled val="1"/>
        </dgm:presLayoutVars>
      </dgm:prSet>
      <dgm:spPr/>
    </dgm:pt>
  </dgm:ptLst>
  <dgm:cxnLst>
    <dgm:cxn modelId="{DB6F96BF-9F23-4422-870B-1B9AF178477A}" srcId="{4629E89E-3219-4ECD-B4D4-B9AA50409142}" destId="{052F8D50-3E12-46F5-B040-45505145DC06}" srcOrd="1" destOrd="0" parTransId="{3E942642-A38B-4A4F-9FA0-021B21923865}" sibTransId="{4D6C8685-D1BE-4F54-BF22-B8E5A53BA4DC}"/>
    <dgm:cxn modelId="{523D72B0-E9BF-44D2-BB4F-0311F4DC4446}" type="presOf" srcId="{052F8D50-3E12-46F5-B040-45505145DC06}" destId="{FAF3ECBC-D779-48CB-B4AA-B0DCB1776D86}" srcOrd="0" destOrd="0" presId="urn:microsoft.com/office/officeart/2005/8/layout/list1"/>
    <dgm:cxn modelId="{AF1574E4-507C-49AB-B341-6CA8BB56F23B}" type="presOf" srcId="{F61D6719-A7E6-48C7-843E-23AE49631E76}" destId="{6540E109-A101-4E62-AF05-445238BB33CC}" srcOrd="1" destOrd="0" presId="urn:microsoft.com/office/officeart/2005/8/layout/list1"/>
    <dgm:cxn modelId="{B58534B5-0A91-4D59-B37A-D0C6176469BA}" type="presOf" srcId="{F61D6719-A7E6-48C7-843E-23AE49631E76}" destId="{81ECE874-BEDB-4F5F-802A-53867C14AE4C}" srcOrd="0" destOrd="0" presId="urn:microsoft.com/office/officeart/2005/8/layout/list1"/>
    <dgm:cxn modelId="{1BE2A88F-0A60-4E70-9D1F-3D473FE3FF5D}" type="presOf" srcId="{F81D9987-C512-4704-88D1-AC477B58CDE8}" destId="{8373A0D8-F3F3-4806-B1D3-084CC4553DEF}" srcOrd="1" destOrd="0" presId="urn:microsoft.com/office/officeart/2005/8/layout/list1"/>
    <dgm:cxn modelId="{22B45A66-0308-49BB-8326-F5AA43B30EA9}" type="presOf" srcId="{F81D9987-C512-4704-88D1-AC477B58CDE8}" destId="{32B97181-9E3F-40AA-BC2C-968CA8593C82}" srcOrd="0" destOrd="0" presId="urn:microsoft.com/office/officeart/2005/8/layout/list1"/>
    <dgm:cxn modelId="{312B600A-1080-4BCC-AB4F-C64F791CF1D8}" type="presOf" srcId="{052F8D50-3E12-46F5-B040-45505145DC06}" destId="{192432D8-AD17-4DA7-9FF5-57BBC3774916}" srcOrd="1" destOrd="0" presId="urn:microsoft.com/office/officeart/2005/8/layout/list1"/>
    <dgm:cxn modelId="{8BDB7750-62A3-471C-9F00-652F865FF113}" type="presOf" srcId="{4629E89E-3219-4ECD-B4D4-B9AA50409142}" destId="{A1D85C8B-3896-4006-A1C4-6A1454239FF3}" srcOrd="0" destOrd="0" presId="urn:microsoft.com/office/officeart/2005/8/layout/list1"/>
    <dgm:cxn modelId="{0428B360-A0E2-40B1-BBA9-AD3948C11925}" srcId="{4629E89E-3219-4ECD-B4D4-B9AA50409142}" destId="{F61D6719-A7E6-48C7-843E-23AE49631E76}" srcOrd="2" destOrd="0" parTransId="{935E4D01-8D4A-429A-99CD-5D63E812B69E}" sibTransId="{2330267F-87A6-48F7-BACA-A0DD60154AC8}"/>
    <dgm:cxn modelId="{384E7F2B-2F0E-44FE-8CBD-9D31D1AC3AFC}" srcId="{4629E89E-3219-4ECD-B4D4-B9AA50409142}" destId="{F81D9987-C512-4704-88D1-AC477B58CDE8}" srcOrd="0" destOrd="0" parTransId="{2A2A9806-6D8A-497F-AED4-3AB3078D3B89}" sibTransId="{CD43A62B-643B-4E8D-BF3A-1AA60D9A44C2}"/>
    <dgm:cxn modelId="{7B461AA9-4683-4A3A-83C0-BFB273A382C6}" type="presParOf" srcId="{A1D85C8B-3896-4006-A1C4-6A1454239FF3}" destId="{2DF406C8-2103-4ABA-BE11-AEE872470A3E}" srcOrd="0" destOrd="0" presId="urn:microsoft.com/office/officeart/2005/8/layout/list1"/>
    <dgm:cxn modelId="{5A1B3B13-4670-4204-AD98-392654B65162}" type="presParOf" srcId="{2DF406C8-2103-4ABA-BE11-AEE872470A3E}" destId="{32B97181-9E3F-40AA-BC2C-968CA8593C82}" srcOrd="0" destOrd="0" presId="urn:microsoft.com/office/officeart/2005/8/layout/list1"/>
    <dgm:cxn modelId="{43D2D9E4-073F-4766-A7EC-5B235C54AD14}" type="presParOf" srcId="{2DF406C8-2103-4ABA-BE11-AEE872470A3E}" destId="{8373A0D8-F3F3-4806-B1D3-084CC4553DEF}" srcOrd="1" destOrd="0" presId="urn:microsoft.com/office/officeart/2005/8/layout/list1"/>
    <dgm:cxn modelId="{063E2BF4-44D8-43D6-ADBC-2DA05BC75160}" type="presParOf" srcId="{A1D85C8B-3896-4006-A1C4-6A1454239FF3}" destId="{06CD4E71-06B4-4DE6-BD43-C82145C3B8F8}" srcOrd="1" destOrd="0" presId="urn:microsoft.com/office/officeart/2005/8/layout/list1"/>
    <dgm:cxn modelId="{AA112FB5-4641-498F-9D58-7E7E07878E04}" type="presParOf" srcId="{A1D85C8B-3896-4006-A1C4-6A1454239FF3}" destId="{14E457B5-E6AD-432B-B9E9-339F4F91585F}" srcOrd="2" destOrd="0" presId="urn:microsoft.com/office/officeart/2005/8/layout/list1"/>
    <dgm:cxn modelId="{A01868F3-36F0-4C01-86A7-61B1F60F8F6F}" type="presParOf" srcId="{A1D85C8B-3896-4006-A1C4-6A1454239FF3}" destId="{B0E987D7-43D9-4AA3-9CF5-C654A7CA2DFB}" srcOrd="3" destOrd="0" presId="urn:microsoft.com/office/officeart/2005/8/layout/list1"/>
    <dgm:cxn modelId="{138A4D16-AA7B-485B-A777-92FE7A2EC6F2}" type="presParOf" srcId="{A1D85C8B-3896-4006-A1C4-6A1454239FF3}" destId="{454BB104-C05C-4D3F-92E4-66029DD84FD7}" srcOrd="4" destOrd="0" presId="urn:microsoft.com/office/officeart/2005/8/layout/list1"/>
    <dgm:cxn modelId="{A9A21F05-3018-4757-817D-3431B9924F9A}" type="presParOf" srcId="{454BB104-C05C-4D3F-92E4-66029DD84FD7}" destId="{FAF3ECBC-D779-48CB-B4AA-B0DCB1776D86}" srcOrd="0" destOrd="0" presId="urn:microsoft.com/office/officeart/2005/8/layout/list1"/>
    <dgm:cxn modelId="{B5C0DC7E-FA0F-4531-BA61-F7F5F2707CC1}" type="presParOf" srcId="{454BB104-C05C-4D3F-92E4-66029DD84FD7}" destId="{192432D8-AD17-4DA7-9FF5-57BBC3774916}" srcOrd="1" destOrd="0" presId="urn:microsoft.com/office/officeart/2005/8/layout/list1"/>
    <dgm:cxn modelId="{A5BE0E3B-9A16-4003-A14E-5A234A078E84}" type="presParOf" srcId="{A1D85C8B-3896-4006-A1C4-6A1454239FF3}" destId="{CFB71B4A-08AC-42D3-A02F-40837492ECC8}" srcOrd="5" destOrd="0" presId="urn:microsoft.com/office/officeart/2005/8/layout/list1"/>
    <dgm:cxn modelId="{465EFFDF-0047-42DD-B3B3-932E2367BBB0}" type="presParOf" srcId="{A1D85C8B-3896-4006-A1C4-6A1454239FF3}" destId="{B69CE340-9517-4301-AF21-B09A2797CA65}" srcOrd="6" destOrd="0" presId="urn:microsoft.com/office/officeart/2005/8/layout/list1"/>
    <dgm:cxn modelId="{B3C1FC17-5DA6-477B-87CC-6BBA36F8A8AD}" type="presParOf" srcId="{A1D85C8B-3896-4006-A1C4-6A1454239FF3}" destId="{E4DD867E-A165-4B23-875B-2828FB94E298}" srcOrd="7" destOrd="0" presId="urn:microsoft.com/office/officeart/2005/8/layout/list1"/>
    <dgm:cxn modelId="{71BA2FEC-09A9-49F5-B0DF-B0CC138B8DB0}" type="presParOf" srcId="{A1D85C8B-3896-4006-A1C4-6A1454239FF3}" destId="{90663ECE-F814-436F-B669-CC314F5D5BDB}" srcOrd="8" destOrd="0" presId="urn:microsoft.com/office/officeart/2005/8/layout/list1"/>
    <dgm:cxn modelId="{E9E73F43-2E0A-4C76-AE77-47D36FEEC3C9}" type="presParOf" srcId="{90663ECE-F814-436F-B669-CC314F5D5BDB}" destId="{81ECE874-BEDB-4F5F-802A-53867C14AE4C}" srcOrd="0" destOrd="0" presId="urn:microsoft.com/office/officeart/2005/8/layout/list1"/>
    <dgm:cxn modelId="{EF3945C1-6062-461B-AB62-9D0D6B625032}" type="presParOf" srcId="{90663ECE-F814-436F-B669-CC314F5D5BDB}" destId="{6540E109-A101-4E62-AF05-445238BB33CC}" srcOrd="1" destOrd="0" presId="urn:microsoft.com/office/officeart/2005/8/layout/list1"/>
    <dgm:cxn modelId="{B29B6C38-EAAC-4513-AFC4-4AE2991F03C1}" type="presParOf" srcId="{A1D85C8B-3896-4006-A1C4-6A1454239FF3}" destId="{ABB17141-CC2D-4310-820B-582F3467137F}" srcOrd="9" destOrd="0" presId="urn:microsoft.com/office/officeart/2005/8/layout/list1"/>
    <dgm:cxn modelId="{32CFCC9C-5BB7-4EB2-871F-490C8F1C5678}" type="presParOf" srcId="{A1D85C8B-3896-4006-A1C4-6A1454239FF3}" destId="{405F1943-EC61-4CCD-A24F-5C10BD6ACC38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97B684A-8B49-4DF3-A7CA-C3F6F938C843}" type="doc">
      <dgm:prSet loTypeId="urn:microsoft.com/office/officeart/2005/8/layout/h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9C52188-4585-44AF-A5E7-DBD3C2BD2A2E}">
      <dgm:prSet phldrT="[Текст]" phldr="1"/>
      <dgm:spPr/>
      <dgm:t>
        <a:bodyPr/>
        <a:lstStyle/>
        <a:p>
          <a:endParaRPr lang="ru-RU"/>
        </a:p>
      </dgm:t>
    </dgm:pt>
    <dgm:pt modelId="{35ACD244-F47D-49E7-9628-8F0944B1503C}" type="parTrans" cxnId="{4C303317-F5B3-4742-9F92-2C4C0045D4E7}">
      <dgm:prSet/>
      <dgm:spPr/>
      <dgm:t>
        <a:bodyPr/>
        <a:lstStyle/>
        <a:p>
          <a:endParaRPr lang="ru-RU"/>
        </a:p>
      </dgm:t>
    </dgm:pt>
    <dgm:pt modelId="{A47F4033-14E7-4CFF-B8C5-1CBAB98C81BE}" type="sibTrans" cxnId="{4C303317-F5B3-4742-9F92-2C4C0045D4E7}">
      <dgm:prSet/>
      <dgm:spPr/>
      <dgm:t>
        <a:bodyPr/>
        <a:lstStyle/>
        <a:p>
          <a:endParaRPr lang="ru-RU"/>
        </a:p>
      </dgm:t>
    </dgm:pt>
    <dgm:pt modelId="{B18B37CA-2BFE-4EBF-8826-CB2BE90479EC}">
      <dgm:prSet phldrT="[Текст]"/>
      <dgm:spPr>
        <a:solidFill>
          <a:schemeClr val="bg2"/>
        </a:solidFill>
      </dgm:spPr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Пояснительная записка</a:t>
          </a:r>
          <a:endParaRPr lang="ru-RU" b="1" dirty="0">
            <a:solidFill>
              <a:schemeClr val="tx1"/>
            </a:solidFill>
          </a:endParaRPr>
        </a:p>
      </dgm:t>
    </dgm:pt>
    <dgm:pt modelId="{0443BEDA-DCD9-45F0-AD06-E0582A02DE5C}" type="parTrans" cxnId="{114751B8-37B1-49CD-A88A-7D41A8F7CD04}">
      <dgm:prSet/>
      <dgm:spPr/>
      <dgm:t>
        <a:bodyPr/>
        <a:lstStyle/>
        <a:p>
          <a:endParaRPr lang="ru-RU"/>
        </a:p>
      </dgm:t>
    </dgm:pt>
    <dgm:pt modelId="{0697A2A9-D895-466E-9D20-A8708CBC11C1}" type="sibTrans" cxnId="{114751B8-37B1-49CD-A88A-7D41A8F7CD04}">
      <dgm:prSet/>
      <dgm:spPr/>
      <dgm:t>
        <a:bodyPr/>
        <a:lstStyle/>
        <a:p>
          <a:endParaRPr lang="ru-RU"/>
        </a:p>
      </dgm:t>
    </dgm:pt>
    <dgm:pt modelId="{B29EA954-F077-405D-B286-B4F669BF06C6}">
      <dgm:prSet phldrT="[Текст]" phldr="1"/>
      <dgm:spPr>
        <a:solidFill>
          <a:schemeClr val="bg2"/>
        </a:solidFill>
      </dgm:spPr>
      <dgm:t>
        <a:bodyPr/>
        <a:lstStyle/>
        <a:p>
          <a:endParaRPr lang="ru-RU"/>
        </a:p>
      </dgm:t>
    </dgm:pt>
    <dgm:pt modelId="{AC133A98-DA21-40A0-9432-94F2DBFD1FBC}" type="parTrans" cxnId="{621CD53B-936E-4E03-A5BD-32F9D0B5D491}">
      <dgm:prSet/>
      <dgm:spPr/>
      <dgm:t>
        <a:bodyPr/>
        <a:lstStyle/>
        <a:p>
          <a:endParaRPr lang="ru-RU"/>
        </a:p>
      </dgm:t>
    </dgm:pt>
    <dgm:pt modelId="{20752731-9711-44A0-8F10-A6A5DC408C62}" type="sibTrans" cxnId="{621CD53B-936E-4E03-A5BD-32F9D0B5D491}">
      <dgm:prSet/>
      <dgm:spPr/>
      <dgm:t>
        <a:bodyPr/>
        <a:lstStyle/>
        <a:p>
          <a:endParaRPr lang="ru-RU"/>
        </a:p>
      </dgm:t>
    </dgm:pt>
    <dgm:pt modelId="{7C53B659-1AB6-4340-9642-EFAE1309DA0E}">
      <dgm:prSet phldrT="[Текст]" phldr="1"/>
      <dgm:spPr/>
      <dgm:t>
        <a:bodyPr/>
        <a:lstStyle/>
        <a:p>
          <a:endParaRPr lang="ru-RU"/>
        </a:p>
      </dgm:t>
    </dgm:pt>
    <dgm:pt modelId="{90B9CA4C-0A26-4768-A090-F94827A97A06}" type="parTrans" cxnId="{60CDD494-E661-402D-A942-F750561011A6}">
      <dgm:prSet/>
      <dgm:spPr/>
      <dgm:t>
        <a:bodyPr/>
        <a:lstStyle/>
        <a:p>
          <a:endParaRPr lang="ru-RU"/>
        </a:p>
      </dgm:t>
    </dgm:pt>
    <dgm:pt modelId="{A6D77185-2566-456A-A21A-9C8D496CE347}" type="sibTrans" cxnId="{60CDD494-E661-402D-A942-F750561011A6}">
      <dgm:prSet/>
      <dgm:spPr/>
      <dgm:t>
        <a:bodyPr/>
        <a:lstStyle/>
        <a:p>
          <a:endParaRPr lang="ru-RU"/>
        </a:p>
      </dgm:t>
    </dgm:pt>
    <dgm:pt modelId="{9E418583-029C-4BFF-9803-2BEC3036EF24}">
      <dgm:prSet phldrT="[Текст]"/>
      <dgm:spPr>
        <a:solidFill>
          <a:schemeClr val="bg2"/>
        </a:solidFill>
      </dgm:spPr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Планируемые результаты </a:t>
          </a:r>
          <a:endParaRPr lang="ru-RU" b="1" dirty="0">
            <a:solidFill>
              <a:schemeClr val="tx1"/>
            </a:solidFill>
          </a:endParaRPr>
        </a:p>
      </dgm:t>
    </dgm:pt>
    <dgm:pt modelId="{AFBC4463-44A3-499C-9D7A-6A5864BDB21D}" type="parTrans" cxnId="{EECD0A4B-4CDC-45E0-80C3-F5CEC1D8FA34}">
      <dgm:prSet/>
      <dgm:spPr/>
      <dgm:t>
        <a:bodyPr/>
        <a:lstStyle/>
        <a:p>
          <a:endParaRPr lang="ru-RU"/>
        </a:p>
      </dgm:t>
    </dgm:pt>
    <dgm:pt modelId="{0A727A56-EC54-4164-9A11-9A634BB05BF0}" type="sibTrans" cxnId="{EECD0A4B-4CDC-45E0-80C3-F5CEC1D8FA34}">
      <dgm:prSet/>
      <dgm:spPr/>
      <dgm:t>
        <a:bodyPr/>
        <a:lstStyle/>
        <a:p>
          <a:endParaRPr lang="ru-RU"/>
        </a:p>
      </dgm:t>
    </dgm:pt>
    <dgm:pt modelId="{ED438EF8-C242-4D11-BC0A-4DD59BB787DC}">
      <dgm:prSet phldrT="[Текст]" phldr="1"/>
      <dgm:spPr>
        <a:solidFill>
          <a:schemeClr val="bg2"/>
        </a:solidFill>
      </dgm:spPr>
      <dgm:t>
        <a:bodyPr/>
        <a:lstStyle/>
        <a:p>
          <a:endParaRPr lang="ru-RU"/>
        </a:p>
      </dgm:t>
    </dgm:pt>
    <dgm:pt modelId="{6CD740DC-ED2F-4BAA-8F21-CCB03D605FA4}" type="parTrans" cxnId="{C3B448D7-F221-47D4-84A9-D28F3DBA75F2}">
      <dgm:prSet/>
      <dgm:spPr/>
      <dgm:t>
        <a:bodyPr/>
        <a:lstStyle/>
        <a:p>
          <a:endParaRPr lang="ru-RU"/>
        </a:p>
      </dgm:t>
    </dgm:pt>
    <dgm:pt modelId="{5C703237-CDE1-4B9A-9CD6-28022FFA18D5}" type="sibTrans" cxnId="{C3B448D7-F221-47D4-84A9-D28F3DBA75F2}">
      <dgm:prSet/>
      <dgm:spPr/>
      <dgm:t>
        <a:bodyPr/>
        <a:lstStyle/>
        <a:p>
          <a:endParaRPr lang="ru-RU"/>
        </a:p>
      </dgm:t>
    </dgm:pt>
    <dgm:pt modelId="{3B67B9E6-DA93-41DF-B3CA-B3AA9909EADB}">
      <dgm:prSet phldrT="[Текст]" phldr="1"/>
      <dgm:spPr/>
      <dgm:t>
        <a:bodyPr/>
        <a:lstStyle/>
        <a:p>
          <a:endParaRPr lang="ru-RU"/>
        </a:p>
      </dgm:t>
    </dgm:pt>
    <dgm:pt modelId="{6DB94F82-010E-4B5D-AAEA-73267A39898B}" type="parTrans" cxnId="{90A84C78-29CA-4B00-B6D3-2191DED2FD20}">
      <dgm:prSet/>
      <dgm:spPr/>
      <dgm:t>
        <a:bodyPr/>
        <a:lstStyle/>
        <a:p>
          <a:endParaRPr lang="ru-RU"/>
        </a:p>
      </dgm:t>
    </dgm:pt>
    <dgm:pt modelId="{80E8824A-C38F-405A-924B-0BF99D18C200}" type="sibTrans" cxnId="{90A84C78-29CA-4B00-B6D3-2191DED2FD20}">
      <dgm:prSet/>
      <dgm:spPr/>
      <dgm:t>
        <a:bodyPr/>
        <a:lstStyle/>
        <a:p>
          <a:endParaRPr lang="ru-RU"/>
        </a:p>
      </dgm:t>
    </dgm:pt>
    <dgm:pt modelId="{2B67D7F5-6A6C-4966-BB05-BBF0ED9DE9E8}">
      <dgm:prSet phldrT="[Текст]" phldr="1"/>
      <dgm:spPr>
        <a:solidFill>
          <a:schemeClr val="bg2"/>
        </a:solidFill>
      </dgm:spPr>
      <dgm:t>
        <a:bodyPr/>
        <a:lstStyle/>
        <a:p>
          <a:endParaRPr lang="ru-RU"/>
        </a:p>
      </dgm:t>
    </dgm:pt>
    <dgm:pt modelId="{13BEF843-5DAA-4629-9D76-072775DF14FE}" type="parTrans" cxnId="{626AFE32-FE0C-4D12-AFFE-EBED80B90A31}">
      <dgm:prSet/>
      <dgm:spPr/>
      <dgm:t>
        <a:bodyPr/>
        <a:lstStyle/>
        <a:p>
          <a:endParaRPr lang="ru-RU"/>
        </a:p>
      </dgm:t>
    </dgm:pt>
    <dgm:pt modelId="{F15D8913-E66F-40FB-A96A-4936D96D4A3B}" type="sibTrans" cxnId="{626AFE32-FE0C-4D12-AFFE-EBED80B90A31}">
      <dgm:prSet/>
      <dgm:spPr/>
      <dgm:t>
        <a:bodyPr/>
        <a:lstStyle/>
        <a:p>
          <a:endParaRPr lang="ru-RU"/>
        </a:p>
      </dgm:t>
    </dgm:pt>
    <dgm:pt modelId="{8BB70A64-07EF-46E9-9202-25BAFC169DB9}">
      <dgm:prSet phldrT="[Текст]"/>
      <dgm:spPr>
        <a:solidFill>
          <a:schemeClr val="bg2"/>
        </a:solidFill>
      </dgm:spPr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Система оценки – </a:t>
          </a:r>
          <a:endParaRPr lang="ru-RU" b="1" dirty="0">
            <a:solidFill>
              <a:srgbClr val="FF0000"/>
            </a:solidFill>
          </a:endParaRPr>
        </a:p>
      </dgm:t>
    </dgm:pt>
    <dgm:pt modelId="{A70F48F7-7F6E-49EF-A617-D791EB35C4A0}" type="parTrans" cxnId="{126B6F5B-4F3D-404C-B9E7-4EC65447CBDE}">
      <dgm:prSet/>
      <dgm:spPr/>
      <dgm:t>
        <a:bodyPr/>
        <a:lstStyle/>
        <a:p>
          <a:endParaRPr lang="ru-RU"/>
        </a:p>
      </dgm:t>
    </dgm:pt>
    <dgm:pt modelId="{7A298B02-4A67-4513-A456-78627DFA8C97}" type="sibTrans" cxnId="{126B6F5B-4F3D-404C-B9E7-4EC65447CBDE}">
      <dgm:prSet/>
      <dgm:spPr/>
      <dgm:t>
        <a:bodyPr/>
        <a:lstStyle/>
        <a:p>
          <a:endParaRPr lang="ru-RU"/>
        </a:p>
      </dgm:t>
    </dgm:pt>
    <dgm:pt modelId="{0851AF13-481F-4A28-8D14-954C12C9DFF7}">
      <dgm:prSet phldrT="[Текст]"/>
      <dgm:spPr>
        <a:solidFill>
          <a:schemeClr val="bg2"/>
        </a:solidFill>
      </dgm:spPr>
      <dgm:t>
        <a:bodyPr/>
        <a:lstStyle/>
        <a:p>
          <a:r>
            <a:rPr lang="ru-RU" b="1" dirty="0" smtClean="0">
              <a:solidFill>
                <a:srgbClr val="FF0000"/>
              </a:solidFill>
            </a:rPr>
            <a:t>Личностные – </a:t>
          </a:r>
          <a:r>
            <a:rPr lang="ru-RU" b="0" dirty="0" smtClean="0">
              <a:solidFill>
                <a:schemeClr val="tx1"/>
              </a:solidFill>
            </a:rPr>
            <a:t>сформулированы как результаты воспитания, определены элементы социального опыта (ЗУН, опыт решения проблем и творческая деятельность)</a:t>
          </a:r>
          <a:endParaRPr lang="ru-RU" b="0" dirty="0">
            <a:solidFill>
              <a:schemeClr val="tx1"/>
            </a:solidFill>
          </a:endParaRPr>
        </a:p>
      </dgm:t>
    </dgm:pt>
    <dgm:pt modelId="{5366A131-584B-4138-8114-8246A926930A}" type="parTrans" cxnId="{9A74762D-0B36-4060-85E9-87C0AFF4005D}">
      <dgm:prSet/>
      <dgm:spPr/>
    </dgm:pt>
    <dgm:pt modelId="{255DFE97-192E-4B53-92D5-7AD343E2B6ED}" type="sibTrans" cxnId="{9A74762D-0B36-4060-85E9-87C0AFF4005D}">
      <dgm:prSet/>
      <dgm:spPr/>
    </dgm:pt>
    <dgm:pt modelId="{22BE1273-BE64-44C6-928D-B5A92D2AA8B8}">
      <dgm:prSet phldrT="[Текст]"/>
      <dgm:spPr>
        <a:solidFill>
          <a:schemeClr val="bg2"/>
        </a:solidFill>
      </dgm:spPr>
      <dgm:t>
        <a:bodyPr/>
        <a:lstStyle/>
        <a:p>
          <a:endParaRPr lang="ru-RU" b="1" dirty="0">
            <a:solidFill>
              <a:schemeClr val="tx1"/>
            </a:solidFill>
          </a:endParaRPr>
        </a:p>
      </dgm:t>
    </dgm:pt>
    <dgm:pt modelId="{988C78A2-BF14-4C4B-BB34-D58FE3EB8F93}" type="parTrans" cxnId="{AA14EF51-1E49-46BA-ADC3-7BD05E71A822}">
      <dgm:prSet/>
      <dgm:spPr/>
    </dgm:pt>
    <dgm:pt modelId="{75EE8F7F-09D8-4B15-AA8A-AA2DB5E24622}" type="sibTrans" cxnId="{AA14EF51-1E49-46BA-ADC3-7BD05E71A822}">
      <dgm:prSet/>
      <dgm:spPr/>
    </dgm:pt>
    <dgm:pt modelId="{BABA6933-52FA-492D-8EAE-4F9C12959BE4}">
      <dgm:prSet phldrT="[Текст]"/>
      <dgm:spPr>
        <a:solidFill>
          <a:schemeClr val="bg2"/>
        </a:solidFill>
      </dgm:spPr>
      <dgm:t>
        <a:bodyPr/>
        <a:lstStyle/>
        <a:p>
          <a:r>
            <a:rPr lang="ru-RU" b="1" dirty="0" smtClean="0">
              <a:solidFill>
                <a:srgbClr val="FF0000"/>
              </a:solidFill>
            </a:rPr>
            <a:t>Прописать механизмы реализации программ</a:t>
          </a:r>
          <a:endParaRPr lang="ru-RU" b="1" dirty="0">
            <a:solidFill>
              <a:srgbClr val="FF0000"/>
            </a:solidFill>
          </a:endParaRPr>
        </a:p>
      </dgm:t>
    </dgm:pt>
    <dgm:pt modelId="{20D5965A-BB97-4134-8732-C03519CC0F67}" type="parTrans" cxnId="{CF45EA6A-989C-40B7-9F79-B8CB27336B38}">
      <dgm:prSet/>
      <dgm:spPr/>
    </dgm:pt>
    <dgm:pt modelId="{C9148FD8-71AD-4AEF-AAFF-79105EBDE35C}" type="sibTrans" cxnId="{CF45EA6A-989C-40B7-9F79-B8CB27336B38}">
      <dgm:prSet/>
      <dgm:spPr/>
    </dgm:pt>
    <dgm:pt modelId="{693BC8CE-461F-43B4-8D8C-B5C0713DED0D}">
      <dgm:prSet phldrT="[Текст]"/>
      <dgm:spPr>
        <a:solidFill>
          <a:schemeClr val="bg2"/>
        </a:solidFill>
      </dgm:spPr>
      <dgm:t>
        <a:bodyPr/>
        <a:lstStyle/>
        <a:p>
          <a:endParaRPr lang="ru-RU" b="1" dirty="0">
            <a:solidFill>
              <a:schemeClr val="tx1"/>
            </a:solidFill>
          </a:endParaRPr>
        </a:p>
      </dgm:t>
    </dgm:pt>
    <dgm:pt modelId="{C5585074-8CFE-43E8-B38A-11FBE61FE441}" type="parTrans" cxnId="{E8B1D958-C887-477A-95C9-0634523B5121}">
      <dgm:prSet/>
      <dgm:spPr/>
    </dgm:pt>
    <dgm:pt modelId="{22ACC1FE-B2C1-4CCD-B40E-F51A227A9D8C}" type="sibTrans" cxnId="{E8B1D958-C887-477A-95C9-0634523B5121}">
      <dgm:prSet/>
      <dgm:spPr/>
    </dgm:pt>
    <dgm:pt modelId="{CC0B3376-2FD2-4310-B7A8-17F9E1EC9DAE}">
      <dgm:prSet phldrT="[Текст]"/>
      <dgm:spPr>
        <a:solidFill>
          <a:schemeClr val="bg2"/>
        </a:solidFill>
      </dgm:spPr>
      <dgm:t>
        <a:bodyPr/>
        <a:lstStyle/>
        <a:p>
          <a:r>
            <a:rPr lang="ru-RU" b="1" dirty="0" smtClean="0">
              <a:solidFill>
                <a:srgbClr val="FF0000"/>
              </a:solidFill>
            </a:rPr>
            <a:t>Не обязательно указывать состав участников образовательных отношений</a:t>
          </a:r>
          <a:endParaRPr lang="ru-RU" b="1" dirty="0">
            <a:solidFill>
              <a:srgbClr val="FF0000"/>
            </a:solidFill>
          </a:endParaRPr>
        </a:p>
      </dgm:t>
    </dgm:pt>
    <dgm:pt modelId="{282D9A63-1182-4240-82F6-FBDC497F0882}" type="parTrans" cxnId="{708AACF9-9877-4F30-AAD5-26B4819E3782}">
      <dgm:prSet/>
      <dgm:spPr/>
    </dgm:pt>
    <dgm:pt modelId="{44C1E659-B7BB-4D5A-9203-81AD57BCB7BB}" type="sibTrans" cxnId="{708AACF9-9877-4F30-AAD5-26B4819E3782}">
      <dgm:prSet/>
      <dgm:spPr/>
    </dgm:pt>
    <dgm:pt modelId="{4B34C970-EF3B-4895-9A42-745B08A9A5C5}">
      <dgm:prSet phldrT="[Текст]"/>
      <dgm:spPr>
        <a:solidFill>
          <a:schemeClr val="bg2"/>
        </a:solidFill>
      </dgm:spPr>
      <dgm:t>
        <a:bodyPr/>
        <a:lstStyle/>
        <a:p>
          <a:r>
            <a:rPr lang="ru-RU" b="1" dirty="0" smtClean="0">
              <a:solidFill>
                <a:srgbClr val="FF0000"/>
              </a:solidFill>
            </a:rPr>
            <a:t>Не обязательно указывать общие подходы к организации внеурочной деятельности</a:t>
          </a:r>
          <a:endParaRPr lang="ru-RU" b="1" dirty="0">
            <a:solidFill>
              <a:srgbClr val="FF0000"/>
            </a:solidFill>
          </a:endParaRPr>
        </a:p>
      </dgm:t>
    </dgm:pt>
    <dgm:pt modelId="{568BADC4-E2A5-4790-A048-8686AC0CC28F}" type="parTrans" cxnId="{04FC6A65-BF90-43EA-B234-F9C10E39C9D2}">
      <dgm:prSet/>
      <dgm:spPr/>
    </dgm:pt>
    <dgm:pt modelId="{5BE12907-D463-4AF5-AF05-593F386DCDF0}" type="sibTrans" cxnId="{04FC6A65-BF90-43EA-B234-F9C10E39C9D2}">
      <dgm:prSet/>
      <dgm:spPr/>
    </dgm:pt>
    <dgm:pt modelId="{7FBA1487-8E88-4E00-8D0A-6A8D215D7871}">
      <dgm:prSet phldrT="[Текст]"/>
      <dgm:spPr>
        <a:solidFill>
          <a:schemeClr val="bg2"/>
        </a:solidFill>
      </dgm:spPr>
      <dgm:t>
        <a:bodyPr/>
        <a:lstStyle/>
        <a:p>
          <a:r>
            <a:rPr lang="ru-RU" b="1" dirty="0" smtClean="0">
              <a:solidFill>
                <a:srgbClr val="FF0000"/>
              </a:solidFill>
            </a:rPr>
            <a:t>Конкретизируются предметные и </a:t>
          </a:r>
          <a:r>
            <a:rPr lang="ru-RU" b="1" dirty="0" err="1" smtClean="0">
              <a:solidFill>
                <a:srgbClr val="FF0000"/>
              </a:solidFill>
            </a:rPr>
            <a:t>метапредметные</a:t>
          </a:r>
          <a:r>
            <a:rPr lang="ru-RU" b="1" dirty="0" smtClean="0">
              <a:solidFill>
                <a:srgbClr val="FF0000"/>
              </a:solidFill>
            </a:rPr>
            <a:t>  результаты</a:t>
          </a:r>
          <a:endParaRPr lang="ru-RU" b="1" dirty="0">
            <a:solidFill>
              <a:srgbClr val="FF0000"/>
            </a:solidFill>
          </a:endParaRPr>
        </a:p>
      </dgm:t>
    </dgm:pt>
    <dgm:pt modelId="{AA39EF91-1E82-46D2-9B86-67E417D0EE95}" type="parTrans" cxnId="{733DD6CE-C80C-49E3-9926-CE48D9D4A947}">
      <dgm:prSet/>
      <dgm:spPr/>
    </dgm:pt>
    <dgm:pt modelId="{D934D001-8A31-40BB-BEEB-3701AD2590DD}" type="sibTrans" cxnId="{733DD6CE-C80C-49E3-9926-CE48D9D4A947}">
      <dgm:prSet/>
      <dgm:spPr/>
    </dgm:pt>
    <dgm:pt modelId="{6187DC13-78C4-4569-9FEA-0D037FD839A6}">
      <dgm:prSet phldrT="[Текст]"/>
      <dgm:spPr>
        <a:solidFill>
          <a:schemeClr val="bg2"/>
        </a:solidFill>
      </dgm:spPr>
      <dgm:t>
        <a:bodyPr/>
        <a:lstStyle/>
        <a:p>
          <a:r>
            <a:rPr lang="ru-RU" b="1" dirty="0" smtClean="0">
              <a:solidFill>
                <a:srgbClr val="FF0000"/>
              </a:solidFill>
            </a:rPr>
            <a:t>добавляются способы достижения, критерии оценки и формы предъявления результата</a:t>
          </a:r>
          <a:endParaRPr lang="ru-RU" b="1" dirty="0">
            <a:solidFill>
              <a:srgbClr val="FF0000"/>
            </a:solidFill>
          </a:endParaRPr>
        </a:p>
      </dgm:t>
    </dgm:pt>
    <dgm:pt modelId="{371D1DFC-9DFD-4900-9FF0-1428A6F53288}" type="parTrans" cxnId="{3001674E-0857-4452-A42D-9F2CF0325715}">
      <dgm:prSet/>
      <dgm:spPr/>
    </dgm:pt>
    <dgm:pt modelId="{013F87B3-A839-4094-AB3F-EFA3741A5C7B}" type="sibTrans" cxnId="{3001674E-0857-4452-A42D-9F2CF0325715}">
      <dgm:prSet/>
      <dgm:spPr/>
    </dgm:pt>
    <dgm:pt modelId="{3DC831B3-83A5-4951-83C1-3B5AC21D9B4A}">
      <dgm:prSet phldrT="[Текст]"/>
      <dgm:spPr>
        <a:solidFill>
          <a:schemeClr val="bg2"/>
        </a:solidFill>
      </dgm:spPr>
      <dgm:t>
        <a:bodyPr/>
        <a:lstStyle/>
        <a:p>
          <a:endParaRPr lang="ru-RU" b="1" dirty="0">
            <a:solidFill>
              <a:srgbClr val="FF0000"/>
            </a:solidFill>
          </a:endParaRPr>
        </a:p>
      </dgm:t>
    </dgm:pt>
    <dgm:pt modelId="{43A87C35-C1FE-43A7-8397-79E285D9C03F}" type="parTrans" cxnId="{F90194BC-67B5-46A0-AE34-05D353B8027C}">
      <dgm:prSet/>
      <dgm:spPr/>
    </dgm:pt>
    <dgm:pt modelId="{A6B30FEC-6595-43F3-8A2F-C74F60DCA1C8}" type="sibTrans" cxnId="{F90194BC-67B5-46A0-AE34-05D353B8027C}">
      <dgm:prSet/>
      <dgm:spPr/>
    </dgm:pt>
    <dgm:pt modelId="{2EB05019-5D44-4CA7-9F7C-A77175F76592}" type="pres">
      <dgm:prSet presAssocID="{F97B684A-8B49-4DF3-A7CA-C3F6F938C843}" presName="linearFlow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B1ACACA3-8ECA-483E-B7A8-A1B1476C4B56}" type="pres">
      <dgm:prSet presAssocID="{69C52188-4585-44AF-A5E7-DBD3C2BD2A2E}" presName="compositeNode" presStyleCnt="0">
        <dgm:presLayoutVars>
          <dgm:bulletEnabled val="1"/>
        </dgm:presLayoutVars>
      </dgm:prSet>
      <dgm:spPr/>
    </dgm:pt>
    <dgm:pt modelId="{DDBC3836-B7B1-4DC9-9322-18B58C94A1B3}" type="pres">
      <dgm:prSet presAssocID="{69C52188-4585-44AF-A5E7-DBD3C2BD2A2E}" presName="image" presStyleLbl="fgImgPlace1" presStyleIdx="0" presStyleCnt="3"/>
      <dgm:spPr/>
    </dgm:pt>
    <dgm:pt modelId="{042435AD-C1CD-444A-8A51-D5C59591B5C3}" type="pres">
      <dgm:prSet presAssocID="{69C52188-4585-44AF-A5E7-DBD3C2BD2A2E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EE5C21-0DB6-4B3B-8215-64AF50998671}" type="pres">
      <dgm:prSet presAssocID="{69C52188-4585-44AF-A5E7-DBD3C2BD2A2E}" presName="parentNode" presStyleLbl="revTx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DF9B45-5DD4-4E5F-9505-E2B5BEBAD5D3}" type="pres">
      <dgm:prSet presAssocID="{A47F4033-14E7-4CFF-B8C5-1CBAB98C81BE}" presName="sibTrans" presStyleCnt="0"/>
      <dgm:spPr/>
    </dgm:pt>
    <dgm:pt modelId="{A237BE0E-3B86-4A6C-A0B5-65B1C03E8168}" type="pres">
      <dgm:prSet presAssocID="{7C53B659-1AB6-4340-9642-EFAE1309DA0E}" presName="compositeNode" presStyleCnt="0">
        <dgm:presLayoutVars>
          <dgm:bulletEnabled val="1"/>
        </dgm:presLayoutVars>
      </dgm:prSet>
      <dgm:spPr/>
    </dgm:pt>
    <dgm:pt modelId="{9A664329-9A48-4491-872B-211416AD0AE1}" type="pres">
      <dgm:prSet presAssocID="{7C53B659-1AB6-4340-9642-EFAE1309DA0E}" presName="image" presStyleLbl="fgImgPlace1" presStyleIdx="1" presStyleCnt="3"/>
      <dgm:spPr/>
    </dgm:pt>
    <dgm:pt modelId="{A8F15483-2D51-4EE9-B7FE-EFB331BF51CA}" type="pres">
      <dgm:prSet presAssocID="{7C53B659-1AB6-4340-9642-EFAE1309DA0E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552E87-929D-4844-B478-5A6B998FD4DC}" type="pres">
      <dgm:prSet presAssocID="{7C53B659-1AB6-4340-9642-EFAE1309DA0E}" presName="parentNode" presStyleLbl="revTx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AF8713-BB7B-49C5-B0A6-F37A1334FA69}" type="pres">
      <dgm:prSet presAssocID="{A6D77185-2566-456A-A21A-9C8D496CE347}" presName="sibTrans" presStyleCnt="0"/>
      <dgm:spPr/>
    </dgm:pt>
    <dgm:pt modelId="{3FCBC55D-7BC0-4E5E-9555-C1BF5057CC8A}" type="pres">
      <dgm:prSet presAssocID="{3B67B9E6-DA93-41DF-B3CA-B3AA9909EADB}" presName="compositeNode" presStyleCnt="0">
        <dgm:presLayoutVars>
          <dgm:bulletEnabled val="1"/>
        </dgm:presLayoutVars>
      </dgm:prSet>
      <dgm:spPr/>
    </dgm:pt>
    <dgm:pt modelId="{517EBB10-7EED-4C14-80EF-C99E95E96F99}" type="pres">
      <dgm:prSet presAssocID="{3B67B9E6-DA93-41DF-B3CA-B3AA9909EADB}" presName="image" presStyleLbl="fgImgPlace1" presStyleIdx="2" presStyleCnt="3"/>
      <dgm:spPr/>
    </dgm:pt>
    <dgm:pt modelId="{4DB4E83C-CF03-4A47-A4C0-E067F6ADA48D}" type="pres">
      <dgm:prSet presAssocID="{3B67B9E6-DA93-41DF-B3CA-B3AA9909EADB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64390A-2213-4CC0-9EBF-BC0D063B14E8}" type="pres">
      <dgm:prSet presAssocID="{3B67B9E6-DA93-41DF-B3CA-B3AA9909EADB}" presName="parentNode" presStyleLbl="revTx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08AACF9-9877-4F30-AAD5-26B4819E3782}" srcId="{69C52188-4585-44AF-A5E7-DBD3C2BD2A2E}" destId="{CC0B3376-2FD2-4310-B7A8-17F9E1EC9DAE}" srcOrd="2" destOrd="0" parTransId="{282D9A63-1182-4240-82F6-FBDC497F0882}" sibTransId="{44C1E659-B7BB-4D5A-9203-81AD57BCB7BB}"/>
    <dgm:cxn modelId="{733DD6CE-C80C-49E3-9926-CE48D9D4A947}" srcId="{7C53B659-1AB6-4340-9642-EFAE1309DA0E}" destId="{7FBA1487-8E88-4E00-8D0A-6A8D215D7871}" srcOrd="3" destOrd="0" parTransId="{AA39EF91-1E82-46D2-9B86-67E417D0EE95}" sibTransId="{D934D001-8A31-40BB-BEEB-3701AD2590DD}"/>
    <dgm:cxn modelId="{621CD53B-936E-4E03-A5BD-32F9D0B5D491}" srcId="{69C52188-4585-44AF-A5E7-DBD3C2BD2A2E}" destId="{B29EA954-F077-405D-B286-B4F669BF06C6}" srcOrd="5" destOrd="0" parTransId="{AC133A98-DA21-40A0-9432-94F2DBFD1FBC}" sibTransId="{20752731-9711-44A0-8F10-A6A5DC408C62}"/>
    <dgm:cxn modelId="{626AFE32-FE0C-4D12-AFFE-EBED80B90A31}" srcId="{3B67B9E6-DA93-41DF-B3CA-B3AA9909EADB}" destId="{2B67D7F5-6A6C-4966-BB05-BBF0ED9DE9E8}" srcOrd="0" destOrd="0" parTransId="{13BEF843-5DAA-4629-9D76-072775DF14FE}" sibTransId="{F15D8913-E66F-40FB-A96A-4936D96D4A3B}"/>
    <dgm:cxn modelId="{7A503AD1-6222-44B7-B16A-D0EA8FB6AEB1}" type="presOf" srcId="{B29EA954-F077-405D-B286-B4F669BF06C6}" destId="{042435AD-C1CD-444A-8A51-D5C59591B5C3}" srcOrd="0" destOrd="5" presId="urn:microsoft.com/office/officeart/2005/8/layout/hList2"/>
    <dgm:cxn modelId="{B454F8EE-DDFF-4715-93D5-7E4372056FB4}" type="presOf" srcId="{22BE1273-BE64-44C6-928D-B5A92D2AA8B8}" destId="{A8F15483-2D51-4EE9-B7FE-EFB331BF51CA}" srcOrd="0" destOrd="1" presId="urn:microsoft.com/office/officeart/2005/8/layout/hList2"/>
    <dgm:cxn modelId="{50653C0E-B14F-406A-8790-B2FA15156393}" type="presOf" srcId="{CC0B3376-2FD2-4310-B7A8-17F9E1EC9DAE}" destId="{042435AD-C1CD-444A-8A51-D5C59591B5C3}" srcOrd="0" destOrd="2" presId="urn:microsoft.com/office/officeart/2005/8/layout/hList2"/>
    <dgm:cxn modelId="{CA478572-679D-4C9B-8274-459B5A75C5A8}" type="presOf" srcId="{3DC831B3-83A5-4951-83C1-3B5AC21D9B4A}" destId="{4DB4E83C-CF03-4A47-A4C0-E067F6ADA48D}" srcOrd="0" destOrd="2" presId="urn:microsoft.com/office/officeart/2005/8/layout/hList2"/>
    <dgm:cxn modelId="{E81E92D3-0D5E-49BE-B5C7-8B522DA29B5F}" type="presOf" srcId="{BABA6933-52FA-492D-8EAE-4F9C12959BE4}" destId="{042435AD-C1CD-444A-8A51-D5C59591B5C3}" srcOrd="0" destOrd="4" presId="urn:microsoft.com/office/officeart/2005/8/layout/hList2"/>
    <dgm:cxn modelId="{EECD0A4B-4CDC-45E0-80C3-F5CEC1D8FA34}" srcId="{7C53B659-1AB6-4340-9642-EFAE1309DA0E}" destId="{9E418583-029C-4BFF-9803-2BEC3036EF24}" srcOrd="0" destOrd="0" parTransId="{AFBC4463-44A3-499C-9D7A-6A5864BDB21D}" sibTransId="{0A727A56-EC54-4164-9A11-9A634BB05BF0}"/>
    <dgm:cxn modelId="{CF45EA6A-989C-40B7-9F79-B8CB27336B38}" srcId="{69C52188-4585-44AF-A5E7-DBD3C2BD2A2E}" destId="{BABA6933-52FA-492D-8EAE-4F9C12959BE4}" srcOrd="4" destOrd="0" parTransId="{20D5965A-BB97-4134-8732-C03519CC0F67}" sibTransId="{C9148FD8-71AD-4AEF-AAFF-79105EBDE35C}"/>
    <dgm:cxn modelId="{7E71C176-0FFB-4100-9478-BCC36B1E5F52}" type="presOf" srcId="{3B67B9E6-DA93-41DF-B3CA-B3AA9909EADB}" destId="{5A64390A-2213-4CC0-9EBF-BC0D063B14E8}" srcOrd="0" destOrd="0" presId="urn:microsoft.com/office/officeart/2005/8/layout/hList2"/>
    <dgm:cxn modelId="{91324BA4-8E78-4497-9601-0F72B9B392DC}" type="presOf" srcId="{7FBA1487-8E88-4E00-8D0A-6A8D215D7871}" destId="{A8F15483-2D51-4EE9-B7FE-EFB331BF51CA}" srcOrd="0" destOrd="3" presId="urn:microsoft.com/office/officeart/2005/8/layout/hList2"/>
    <dgm:cxn modelId="{302F7A0F-BA61-4A4A-BD79-5791D3643F7E}" type="presOf" srcId="{4B34C970-EF3B-4895-9A42-745B08A9A5C5}" destId="{042435AD-C1CD-444A-8A51-D5C59591B5C3}" srcOrd="0" destOrd="3" presId="urn:microsoft.com/office/officeart/2005/8/layout/hList2"/>
    <dgm:cxn modelId="{4C303317-F5B3-4742-9F92-2C4C0045D4E7}" srcId="{F97B684A-8B49-4DF3-A7CA-C3F6F938C843}" destId="{69C52188-4585-44AF-A5E7-DBD3C2BD2A2E}" srcOrd="0" destOrd="0" parTransId="{35ACD244-F47D-49E7-9628-8F0944B1503C}" sibTransId="{A47F4033-14E7-4CFF-B8C5-1CBAB98C81BE}"/>
    <dgm:cxn modelId="{90A84C78-29CA-4B00-B6D3-2191DED2FD20}" srcId="{F97B684A-8B49-4DF3-A7CA-C3F6F938C843}" destId="{3B67B9E6-DA93-41DF-B3CA-B3AA9909EADB}" srcOrd="2" destOrd="0" parTransId="{6DB94F82-010E-4B5D-AAEA-73267A39898B}" sibTransId="{80E8824A-C38F-405A-924B-0BF99D18C200}"/>
    <dgm:cxn modelId="{8AEBD539-8361-4036-AB0D-C8512A8B5302}" type="presOf" srcId="{0851AF13-481F-4A28-8D14-954C12C9DFF7}" destId="{A8F15483-2D51-4EE9-B7FE-EFB331BF51CA}" srcOrd="0" destOrd="2" presId="urn:microsoft.com/office/officeart/2005/8/layout/hList2"/>
    <dgm:cxn modelId="{B937271F-D765-40A9-A5B8-AD525BFFBBD3}" type="presOf" srcId="{8BB70A64-07EF-46E9-9202-25BAFC169DB9}" destId="{4DB4E83C-CF03-4A47-A4C0-E067F6ADA48D}" srcOrd="0" destOrd="1" presId="urn:microsoft.com/office/officeart/2005/8/layout/hList2"/>
    <dgm:cxn modelId="{C3B448D7-F221-47D4-84A9-D28F3DBA75F2}" srcId="{7C53B659-1AB6-4340-9642-EFAE1309DA0E}" destId="{ED438EF8-C242-4D11-BC0A-4DD59BB787DC}" srcOrd="4" destOrd="0" parTransId="{6CD740DC-ED2F-4BAA-8F21-CCB03D605FA4}" sibTransId="{5C703237-CDE1-4B9A-9CD6-28022FFA18D5}"/>
    <dgm:cxn modelId="{114751B8-37B1-49CD-A88A-7D41A8F7CD04}" srcId="{69C52188-4585-44AF-A5E7-DBD3C2BD2A2E}" destId="{B18B37CA-2BFE-4EBF-8826-CB2BE90479EC}" srcOrd="0" destOrd="0" parTransId="{0443BEDA-DCD9-45F0-AD06-E0582A02DE5C}" sibTransId="{0697A2A9-D895-466E-9D20-A8708CBC11C1}"/>
    <dgm:cxn modelId="{04FC6A65-BF90-43EA-B234-F9C10E39C9D2}" srcId="{69C52188-4585-44AF-A5E7-DBD3C2BD2A2E}" destId="{4B34C970-EF3B-4895-9A42-745B08A9A5C5}" srcOrd="3" destOrd="0" parTransId="{568BADC4-E2A5-4790-A048-8686AC0CC28F}" sibTransId="{5BE12907-D463-4AF5-AF05-593F386DCDF0}"/>
    <dgm:cxn modelId="{60CDD494-E661-402D-A942-F750561011A6}" srcId="{F97B684A-8B49-4DF3-A7CA-C3F6F938C843}" destId="{7C53B659-1AB6-4340-9642-EFAE1309DA0E}" srcOrd="1" destOrd="0" parTransId="{90B9CA4C-0A26-4768-A090-F94827A97A06}" sibTransId="{A6D77185-2566-456A-A21A-9C8D496CE347}"/>
    <dgm:cxn modelId="{AA14EF51-1E49-46BA-ADC3-7BD05E71A822}" srcId="{7C53B659-1AB6-4340-9642-EFAE1309DA0E}" destId="{22BE1273-BE64-44C6-928D-B5A92D2AA8B8}" srcOrd="1" destOrd="0" parTransId="{988C78A2-BF14-4C4B-BB34-D58FE3EB8F93}" sibTransId="{75EE8F7F-09D8-4B15-AA8A-AA2DB5E24622}"/>
    <dgm:cxn modelId="{90189E5A-0084-4FC1-8576-B35EE10B13C7}" type="presOf" srcId="{7C53B659-1AB6-4340-9642-EFAE1309DA0E}" destId="{86552E87-929D-4844-B478-5A6B998FD4DC}" srcOrd="0" destOrd="0" presId="urn:microsoft.com/office/officeart/2005/8/layout/hList2"/>
    <dgm:cxn modelId="{71AE3F39-3303-4130-B5CC-3A041B4C9C04}" type="presOf" srcId="{6187DC13-78C4-4569-9FEA-0D037FD839A6}" destId="{4DB4E83C-CF03-4A47-A4C0-E067F6ADA48D}" srcOrd="0" destOrd="3" presId="urn:microsoft.com/office/officeart/2005/8/layout/hList2"/>
    <dgm:cxn modelId="{E2CE9592-A7A2-490D-A6F6-F1D5DF5D3659}" type="presOf" srcId="{693BC8CE-461F-43B4-8D8C-B5C0713DED0D}" destId="{042435AD-C1CD-444A-8A51-D5C59591B5C3}" srcOrd="0" destOrd="1" presId="urn:microsoft.com/office/officeart/2005/8/layout/hList2"/>
    <dgm:cxn modelId="{E8B1D958-C887-477A-95C9-0634523B5121}" srcId="{69C52188-4585-44AF-A5E7-DBD3C2BD2A2E}" destId="{693BC8CE-461F-43B4-8D8C-B5C0713DED0D}" srcOrd="1" destOrd="0" parTransId="{C5585074-8CFE-43E8-B38A-11FBE61FE441}" sibTransId="{22ACC1FE-B2C1-4CCD-B40E-F51A227A9D8C}"/>
    <dgm:cxn modelId="{E78FFE4D-5D47-431C-842A-674521689350}" type="presOf" srcId="{ED438EF8-C242-4D11-BC0A-4DD59BB787DC}" destId="{A8F15483-2D51-4EE9-B7FE-EFB331BF51CA}" srcOrd="0" destOrd="4" presId="urn:microsoft.com/office/officeart/2005/8/layout/hList2"/>
    <dgm:cxn modelId="{2FD087C4-68E9-4C43-8743-61E901100410}" type="presOf" srcId="{9E418583-029C-4BFF-9803-2BEC3036EF24}" destId="{A8F15483-2D51-4EE9-B7FE-EFB331BF51CA}" srcOrd="0" destOrd="0" presId="urn:microsoft.com/office/officeart/2005/8/layout/hList2"/>
    <dgm:cxn modelId="{FBF4E7F7-038F-4BBB-AEC3-364BB8F9ED97}" type="presOf" srcId="{B18B37CA-2BFE-4EBF-8826-CB2BE90479EC}" destId="{042435AD-C1CD-444A-8A51-D5C59591B5C3}" srcOrd="0" destOrd="0" presId="urn:microsoft.com/office/officeart/2005/8/layout/hList2"/>
    <dgm:cxn modelId="{126B6F5B-4F3D-404C-B9E7-4EC65447CBDE}" srcId="{3B67B9E6-DA93-41DF-B3CA-B3AA9909EADB}" destId="{8BB70A64-07EF-46E9-9202-25BAFC169DB9}" srcOrd="1" destOrd="0" parTransId="{A70F48F7-7F6E-49EF-A617-D791EB35C4A0}" sibTransId="{7A298B02-4A67-4513-A456-78627DFA8C97}"/>
    <dgm:cxn modelId="{F90194BC-67B5-46A0-AE34-05D353B8027C}" srcId="{3B67B9E6-DA93-41DF-B3CA-B3AA9909EADB}" destId="{3DC831B3-83A5-4951-83C1-3B5AC21D9B4A}" srcOrd="2" destOrd="0" parTransId="{43A87C35-C1FE-43A7-8397-79E285D9C03F}" sibTransId="{A6B30FEC-6595-43F3-8A2F-C74F60DCA1C8}"/>
    <dgm:cxn modelId="{3001674E-0857-4452-A42D-9F2CF0325715}" srcId="{3B67B9E6-DA93-41DF-B3CA-B3AA9909EADB}" destId="{6187DC13-78C4-4569-9FEA-0D037FD839A6}" srcOrd="3" destOrd="0" parTransId="{371D1DFC-9DFD-4900-9FF0-1428A6F53288}" sibTransId="{013F87B3-A839-4094-AB3F-EFA3741A5C7B}"/>
    <dgm:cxn modelId="{9A74762D-0B36-4060-85E9-87C0AFF4005D}" srcId="{7C53B659-1AB6-4340-9642-EFAE1309DA0E}" destId="{0851AF13-481F-4A28-8D14-954C12C9DFF7}" srcOrd="2" destOrd="0" parTransId="{5366A131-584B-4138-8114-8246A926930A}" sibTransId="{255DFE97-192E-4B53-92D5-7AD343E2B6ED}"/>
    <dgm:cxn modelId="{14102E45-8161-47F6-A464-BE571740B85C}" type="presOf" srcId="{2B67D7F5-6A6C-4966-BB05-BBF0ED9DE9E8}" destId="{4DB4E83C-CF03-4A47-A4C0-E067F6ADA48D}" srcOrd="0" destOrd="0" presId="urn:microsoft.com/office/officeart/2005/8/layout/hList2"/>
    <dgm:cxn modelId="{871BC31E-CDE9-4954-88D8-7EC0A337ABC0}" type="presOf" srcId="{F97B684A-8B49-4DF3-A7CA-C3F6F938C843}" destId="{2EB05019-5D44-4CA7-9F7C-A77175F76592}" srcOrd="0" destOrd="0" presId="urn:microsoft.com/office/officeart/2005/8/layout/hList2"/>
    <dgm:cxn modelId="{4D5E5383-6619-480B-B876-3CB44CFAF27E}" type="presOf" srcId="{69C52188-4585-44AF-A5E7-DBD3C2BD2A2E}" destId="{11EE5C21-0DB6-4B3B-8215-64AF50998671}" srcOrd="0" destOrd="0" presId="urn:microsoft.com/office/officeart/2005/8/layout/hList2"/>
    <dgm:cxn modelId="{229D561A-4E16-4208-A167-E47F8E5A35A0}" type="presParOf" srcId="{2EB05019-5D44-4CA7-9F7C-A77175F76592}" destId="{B1ACACA3-8ECA-483E-B7A8-A1B1476C4B56}" srcOrd="0" destOrd="0" presId="urn:microsoft.com/office/officeart/2005/8/layout/hList2"/>
    <dgm:cxn modelId="{B1B0B27C-687C-49FE-86BC-C62F4272B873}" type="presParOf" srcId="{B1ACACA3-8ECA-483E-B7A8-A1B1476C4B56}" destId="{DDBC3836-B7B1-4DC9-9322-18B58C94A1B3}" srcOrd="0" destOrd="0" presId="urn:microsoft.com/office/officeart/2005/8/layout/hList2"/>
    <dgm:cxn modelId="{8684D9B3-5E15-4144-B4EF-D695E861EE01}" type="presParOf" srcId="{B1ACACA3-8ECA-483E-B7A8-A1B1476C4B56}" destId="{042435AD-C1CD-444A-8A51-D5C59591B5C3}" srcOrd="1" destOrd="0" presId="urn:microsoft.com/office/officeart/2005/8/layout/hList2"/>
    <dgm:cxn modelId="{6DC4CD7C-EDB6-44E7-96E8-0CBA31F40DEA}" type="presParOf" srcId="{B1ACACA3-8ECA-483E-B7A8-A1B1476C4B56}" destId="{11EE5C21-0DB6-4B3B-8215-64AF50998671}" srcOrd="2" destOrd="0" presId="urn:microsoft.com/office/officeart/2005/8/layout/hList2"/>
    <dgm:cxn modelId="{A491E755-D362-48F3-A398-498CADDAE7B4}" type="presParOf" srcId="{2EB05019-5D44-4CA7-9F7C-A77175F76592}" destId="{B6DF9B45-5DD4-4E5F-9505-E2B5BEBAD5D3}" srcOrd="1" destOrd="0" presId="urn:microsoft.com/office/officeart/2005/8/layout/hList2"/>
    <dgm:cxn modelId="{69519EAE-4EB1-4BE8-87DC-0DAE3A09DA7C}" type="presParOf" srcId="{2EB05019-5D44-4CA7-9F7C-A77175F76592}" destId="{A237BE0E-3B86-4A6C-A0B5-65B1C03E8168}" srcOrd="2" destOrd="0" presId="urn:microsoft.com/office/officeart/2005/8/layout/hList2"/>
    <dgm:cxn modelId="{CEF75647-A632-4161-A9EB-2775BCB77694}" type="presParOf" srcId="{A237BE0E-3B86-4A6C-A0B5-65B1C03E8168}" destId="{9A664329-9A48-4491-872B-211416AD0AE1}" srcOrd="0" destOrd="0" presId="urn:microsoft.com/office/officeart/2005/8/layout/hList2"/>
    <dgm:cxn modelId="{2724AB5F-EFC1-4938-8F15-61880DC954B4}" type="presParOf" srcId="{A237BE0E-3B86-4A6C-A0B5-65B1C03E8168}" destId="{A8F15483-2D51-4EE9-B7FE-EFB331BF51CA}" srcOrd="1" destOrd="0" presId="urn:microsoft.com/office/officeart/2005/8/layout/hList2"/>
    <dgm:cxn modelId="{360A8F27-4834-4A18-B050-62C68311E2C8}" type="presParOf" srcId="{A237BE0E-3B86-4A6C-A0B5-65B1C03E8168}" destId="{86552E87-929D-4844-B478-5A6B998FD4DC}" srcOrd="2" destOrd="0" presId="urn:microsoft.com/office/officeart/2005/8/layout/hList2"/>
    <dgm:cxn modelId="{2F40C450-F1F6-4B72-A90D-67653BBF989D}" type="presParOf" srcId="{2EB05019-5D44-4CA7-9F7C-A77175F76592}" destId="{83AF8713-BB7B-49C5-B0A6-F37A1334FA69}" srcOrd="3" destOrd="0" presId="urn:microsoft.com/office/officeart/2005/8/layout/hList2"/>
    <dgm:cxn modelId="{E62F8CE9-56B5-4029-A180-BBB7560B2B39}" type="presParOf" srcId="{2EB05019-5D44-4CA7-9F7C-A77175F76592}" destId="{3FCBC55D-7BC0-4E5E-9555-C1BF5057CC8A}" srcOrd="4" destOrd="0" presId="urn:microsoft.com/office/officeart/2005/8/layout/hList2"/>
    <dgm:cxn modelId="{40CC0F85-4D2E-4536-B763-75D03623F7B5}" type="presParOf" srcId="{3FCBC55D-7BC0-4E5E-9555-C1BF5057CC8A}" destId="{517EBB10-7EED-4C14-80EF-C99E95E96F99}" srcOrd="0" destOrd="0" presId="urn:microsoft.com/office/officeart/2005/8/layout/hList2"/>
    <dgm:cxn modelId="{1E9E0FA0-098C-4674-9A75-80FD5B79C7CF}" type="presParOf" srcId="{3FCBC55D-7BC0-4E5E-9555-C1BF5057CC8A}" destId="{4DB4E83C-CF03-4A47-A4C0-E067F6ADA48D}" srcOrd="1" destOrd="0" presId="urn:microsoft.com/office/officeart/2005/8/layout/hList2"/>
    <dgm:cxn modelId="{709065C5-9566-4C1A-A8C2-FB0F3BF3DB5C}" type="presParOf" srcId="{3FCBC55D-7BC0-4E5E-9555-C1BF5057CC8A}" destId="{5A64390A-2213-4CC0-9EBF-BC0D063B14E8}" srcOrd="2" destOrd="0" presId="urn:microsoft.com/office/officeart/2005/8/layout/h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E67FBB2-E43A-495A-AD05-8A76FA006A4A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180F50D-CA17-4231-9BEF-14D4AA705E5B}">
      <dgm:prSet phldrT="[Текст]"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r>
            <a:rPr lang="ru-RU" sz="2800" b="1" dirty="0" smtClean="0">
              <a:solidFill>
                <a:schemeClr val="tx1"/>
              </a:solidFill>
            </a:rPr>
            <a:t>Содержательный раздел </a:t>
          </a:r>
          <a:endParaRPr lang="ru-RU" sz="2800" b="1" dirty="0">
            <a:solidFill>
              <a:schemeClr val="tx1"/>
            </a:solidFill>
          </a:endParaRPr>
        </a:p>
      </dgm:t>
    </dgm:pt>
    <dgm:pt modelId="{F5885F81-B047-44A9-92FA-E745C36DCC95}" type="parTrans" cxnId="{36D6E830-45C6-4211-8168-F07AA8BCCEDB}">
      <dgm:prSet/>
      <dgm:spPr/>
      <dgm:t>
        <a:bodyPr/>
        <a:lstStyle/>
        <a:p>
          <a:endParaRPr lang="ru-RU"/>
        </a:p>
      </dgm:t>
    </dgm:pt>
    <dgm:pt modelId="{B7DC88F9-EB23-423A-90B6-0F1D7E78CA92}" type="sibTrans" cxnId="{36D6E830-45C6-4211-8168-F07AA8BCCEDB}">
      <dgm:prSet/>
      <dgm:spPr/>
      <dgm:t>
        <a:bodyPr/>
        <a:lstStyle/>
        <a:p>
          <a:endParaRPr lang="ru-RU"/>
        </a:p>
      </dgm:t>
    </dgm:pt>
    <dgm:pt modelId="{566F89FE-7B75-4026-B18A-AE2AB5B05BAD}">
      <dgm:prSet phldrT="[Текст]"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r>
            <a:rPr lang="ru-RU" sz="2000" b="1" dirty="0" smtClean="0">
              <a:solidFill>
                <a:schemeClr val="tx1"/>
              </a:solidFill>
            </a:rPr>
            <a:t>Рабочие программы учебных предметов, учебных курсов       (в том числе внеурочной деятельности)</a:t>
          </a:r>
          <a:endParaRPr lang="ru-RU" sz="2000" b="1" dirty="0">
            <a:solidFill>
              <a:schemeClr val="tx1"/>
            </a:solidFill>
          </a:endParaRPr>
        </a:p>
      </dgm:t>
    </dgm:pt>
    <dgm:pt modelId="{0B23534B-3BF3-4695-B9E3-5EFA4FDD6959}" type="parTrans" cxnId="{8F8F0DDF-EDC1-4C4D-ABBA-1CC2D4E982D0}">
      <dgm:prSet/>
      <dgm:spPr/>
      <dgm:t>
        <a:bodyPr/>
        <a:lstStyle/>
        <a:p>
          <a:endParaRPr lang="ru-RU"/>
        </a:p>
      </dgm:t>
    </dgm:pt>
    <dgm:pt modelId="{851F9098-A90A-433D-BC04-3DE9DE0D0206}" type="sibTrans" cxnId="{8F8F0DDF-EDC1-4C4D-ABBA-1CC2D4E982D0}">
      <dgm:prSet/>
      <dgm:spPr/>
      <dgm:t>
        <a:bodyPr/>
        <a:lstStyle/>
        <a:p>
          <a:endParaRPr lang="ru-RU"/>
        </a:p>
      </dgm:t>
    </dgm:pt>
    <dgm:pt modelId="{92EAA339-20A5-44DF-B3BD-30E574A26F7B}">
      <dgm:prSet phldrT="[Текст]"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r>
            <a:rPr lang="ru-RU" sz="2000" b="1" dirty="0" smtClean="0">
              <a:solidFill>
                <a:schemeClr val="tx1"/>
              </a:solidFill>
            </a:rPr>
            <a:t>Программа формирования УУД</a:t>
          </a:r>
          <a:endParaRPr lang="ru-RU" sz="2000" b="1" dirty="0">
            <a:solidFill>
              <a:schemeClr val="tx1"/>
            </a:solidFill>
          </a:endParaRPr>
        </a:p>
      </dgm:t>
    </dgm:pt>
    <dgm:pt modelId="{CE7A61C9-022F-44B4-9300-D4867C2A2B4D}" type="parTrans" cxnId="{ECF4C7A4-2238-4062-830F-0A6EA2B008C2}">
      <dgm:prSet/>
      <dgm:spPr/>
      <dgm:t>
        <a:bodyPr/>
        <a:lstStyle/>
        <a:p>
          <a:endParaRPr lang="ru-RU"/>
        </a:p>
      </dgm:t>
    </dgm:pt>
    <dgm:pt modelId="{D001D703-E529-4855-9068-E8CC0A08E6DB}" type="sibTrans" cxnId="{ECF4C7A4-2238-4062-830F-0A6EA2B008C2}">
      <dgm:prSet/>
      <dgm:spPr/>
      <dgm:t>
        <a:bodyPr/>
        <a:lstStyle/>
        <a:p>
          <a:endParaRPr lang="ru-RU"/>
        </a:p>
      </dgm:t>
    </dgm:pt>
    <dgm:pt modelId="{E12D98CD-61EC-49AB-AEBE-F8F9BDFD0D6C}">
      <dgm:prSet phldrT="[Текст]"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r>
            <a:rPr lang="ru-RU" sz="2400" b="1" dirty="0" smtClean="0">
              <a:solidFill>
                <a:srgbClr val="FF0000"/>
              </a:solidFill>
            </a:rPr>
            <a:t>Рабочая программа воспитания</a:t>
          </a:r>
          <a:endParaRPr lang="ru-RU" sz="2400" b="1" dirty="0">
            <a:solidFill>
              <a:srgbClr val="FF0000"/>
            </a:solidFill>
          </a:endParaRPr>
        </a:p>
      </dgm:t>
    </dgm:pt>
    <dgm:pt modelId="{1019CF33-36B7-4374-8376-AB719C436122}" type="parTrans" cxnId="{04A3C4EF-4B9D-4590-BC40-FF7CC99439C3}">
      <dgm:prSet/>
      <dgm:spPr/>
      <dgm:t>
        <a:bodyPr/>
        <a:lstStyle/>
        <a:p>
          <a:endParaRPr lang="ru-RU"/>
        </a:p>
      </dgm:t>
    </dgm:pt>
    <dgm:pt modelId="{DD9D11A3-D579-4C3B-9AF6-C97BBD8F30D1}" type="sibTrans" cxnId="{04A3C4EF-4B9D-4590-BC40-FF7CC99439C3}">
      <dgm:prSet/>
      <dgm:spPr/>
      <dgm:t>
        <a:bodyPr/>
        <a:lstStyle/>
        <a:p>
          <a:endParaRPr lang="ru-RU"/>
        </a:p>
      </dgm:t>
    </dgm:pt>
    <dgm:pt modelId="{9172096E-6B5D-4116-9890-DBA8E91968B7}" type="pres">
      <dgm:prSet presAssocID="{CE67FBB2-E43A-495A-AD05-8A76FA006A4A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37EB686-0C69-4F7A-A09F-DB30DE1E9C96}" type="pres">
      <dgm:prSet presAssocID="{B180F50D-CA17-4231-9BEF-14D4AA705E5B}" presName="hierRoot1" presStyleCnt="0">
        <dgm:presLayoutVars>
          <dgm:hierBranch val="init"/>
        </dgm:presLayoutVars>
      </dgm:prSet>
      <dgm:spPr/>
    </dgm:pt>
    <dgm:pt modelId="{6B02F0C0-5E83-4BE8-BBCA-4A535D3EEE02}" type="pres">
      <dgm:prSet presAssocID="{B180F50D-CA17-4231-9BEF-14D4AA705E5B}" presName="rootComposite1" presStyleCnt="0"/>
      <dgm:spPr/>
    </dgm:pt>
    <dgm:pt modelId="{3CCF499F-0F5C-4963-9665-0430DC65A938}" type="pres">
      <dgm:prSet presAssocID="{B180F50D-CA17-4231-9BEF-14D4AA705E5B}" presName="rootText1" presStyleLbl="node0" presStyleIdx="0" presStyleCnt="1" custScaleX="238250" custScaleY="43789" custLinFactNeighborX="0" custLinFactNeighborY="-2837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659687F-D275-4CDB-B2B1-A1738E9D3DB2}" type="pres">
      <dgm:prSet presAssocID="{B180F50D-CA17-4231-9BEF-14D4AA705E5B}" presName="rootConnector1" presStyleLbl="node1" presStyleIdx="0" presStyleCnt="0"/>
      <dgm:spPr/>
      <dgm:t>
        <a:bodyPr/>
        <a:lstStyle/>
        <a:p>
          <a:endParaRPr lang="ru-RU"/>
        </a:p>
      </dgm:t>
    </dgm:pt>
    <dgm:pt modelId="{3AB7458C-C8C3-45F7-9916-131518FA5983}" type="pres">
      <dgm:prSet presAssocID="{B180F50D-CA17-4231-9BEF-14D4AA705E5B}" presName="hierChild2" presStyleCnt="0"/>
      <dgm:spPr/>
    </dgm:pt>
    <dgm:pt modelId="{1E910391-A41C-412B-9F82-12F28863FF7F}" type="pres">
      <dgm:prSet presAssocID="{0B23534B-3BF3-4695-B9E3-5EFA4FDD6959}" presName="Name37" presStyleLbl="parChTrans1D2" presStyleIdx="0" presStyleCnt="3"/>
      <dgm:spPr/>
      <dgm:t>
        <a:bodyPr/>
        <a:lstStyle/>
        <a:p>
          <a:endParaRPr lang="ru-RU"/>
        </a:p>
      </dgm:t>
    </dgm:pt>
    <dgm:pt modelId="{7B0A42A5-DF56-4679-8846-9835BE7AC3A4}" type="pres">
      <dgm:prSet presAssocID="{566F89FE-7B75-4026-B18A-AE2AB5B05BAD}" presName="hierRoot2" presStyleCnt="0">
        <dgm:presLayoutVars>
          <dgm:hierBranch val="init"/>
        </dgm:presLayoutVars>
      </dgm:prSet>
      <dgm:spPr/>
    </dgm:pt>
    <dgm:pt modelId="{975BD10D-A53F-483C-9919-D4856FECDC74}" type="pres">
      <dgm:prSet presAssocID="{566F89FE-7B75-4026-B18A-AE2AB5B05BAD}" presName="rootComposite" presStyleCnt="0"/>
      <dgm:spPr/>
    </dgm:pt>
    <dgm:pt modelId="{F415EA2C-D2BD-4FCB-A84E-AFA8997018B1}" type="pres">
      <dgm:prSet presAssocID="{566F89FE-7B75-4026-B18A-AE2AB5B05BAD}" presName="rootText" presStyleLbl="node2" presStyleIdx="0" presStyleCnt="3" custScaleY="178409" custLinFactNeighborX="732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432445F-F3F1-4B7B-B510-DF82CA1C5498}" type="pres">
      <dgm:prSet presAssocID="{566F89FE-7B75-4026-B18A-AE2AB5B05BAD}" presName="rootConnector" presStyleLbl="node2" presStyleIdx="0" presStyleCnt="3"/>
      <dgm:spPr/>
      <dgm:t>
        <a:bodyPr/>
        <a:lstStyle/>
        <a:p>
          <a:endParaRPr lang="ru-RU"/>
        </a:p>
      </dgm:t>
    </dgm:pt>
    <dgm:pt modelId="{97149A99-8619-4714-B5F2-E7495E1E4EC2}" type="pres">
      <dgm:prSet presAssocID="{566F89FE-7B75-4026-B18A-AE2AB5B05BAD}" presName="hierChild4" presStyleCnt="0"/>
      <dgm:spPr/>
    </dgm:pt>
    <dgm:pt modelId="{6973A5BE-E82E-44C8-B7C0-8C61C364DA36}" type="pres">
      <dgm:prSet presAssocID="{566F89FE-7B75-4026-B18A-AE2AB5B05BAD}" presName="hierChild5" presStyleCnt="0"/>
      <dgm:spPr/>
    </dgm:pt>
    <dgm:pt modelId="{D0E69178-0AE4-47A9-B240-CB802F720185}" type="pres">
      <dgm:prSet presAssocID="{CE7A61C9-022F-44B4-9300-D4867C2A2B4D}" presName="Name37" presStyleLbl="parChTrans1D2" presStyleIdx="1" presStyleCnt="3"/>
      <dgm:spPr/>
      <dgm:t>
        <a:bodyPr/>
        <a:lstStyle/>
        <a:p>
          <a:endParaRPr lang="ru-RU"/>
        </a:p>
      </dgm:t>
    </dgm:pt>
    <dgm:pt modelId="{10929FF2-43ED-44D0-AC87-4E5EDBCC0403}" type="pres">
      <dgm:prSet presAssocID="{92EAA339-20A5-44DF-B3BD-30E574A26F7B}" presName="hierRoot2" presStyleCnt="0">
        <dgm:presLayoutVars>
          <dgm:hierBranch val="init"/>
        </dgm:presLayoutVars>
      </dgm:prSet>
      <dgm:spPr/>
    </dgm:pt>
    <dgm:pt modelId="{161654FD-563E-45AF-A4F6-89C868E940DB}" type="pres">
      <dgm:prSet presAssocID="{92EAA339-20A5-44DF-B3BD-30E574A26F7B}" presName="rootComposite" presStyleCnt="0"/>
      <dgm:spPr/>
    </dgm:pt>
    <dgm:pt modelId="{FF731550-B695-4EDD-BF4C-6C13810255EF}" type="pres">
      <dgm:prSet presAssocID="{92EAA339-20A5-44DF-B3BD-30E574A26F7B}" presName="rootText" presStyleLbl="node2" presStyleIdx="1" presStyleCnt="3" custScaleY="132023" custLinFactNeighborY="732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6B7B716-E972-4F4F-A7AB-BBFAC3BCFA9F}" type="pres">
      <dgm:prSet presAssocID="{92EAA339-20A5-44DF-B3BD-30E574A26F7B}" presName="rootConnector" presStyleLbl="node2" presStyleIdx="1" presStyleCnt="3"/>
      <dgm:spPr/>
      <dgm:t>
        <a:bodyPr/>
        <a:lstStyle/>
        <a:p>
          <a:endParaRPr lang="ru-RU"/>
        </a:p>
      </dgm:t>
    </dgm:pt>
    <dgm:pt modelId="{90D9864F-89E2-428E-B1A2-A31D955D8C7B}" type="pres">
      <dgm:prSet presAssocID="{92EAA339-20A5-44DF-B3BD-30E574A26F7B}" presName="hierChild4" presStyleCnt="0"/>
      <dgm:spPr/>
    </dgm:pt>
    <dgm:pt modelId="{C0706409-6648-4323-9494-8AF79E05C7AE}" type="pres">
      <dgm:prSet presAssocID="{92EAA339-20A5-44DF-B3BD-30E574A26F7B}" presName="hierChild5" presStyleCnt="0"/>
      <dgm:spPr/>
    </dgm:pt>
    <dgm:pt modelId="{055F0D2A-A1DF-4736-BAAB-04155F10EA23}" type="pres">
      <dgm:prSet presAssocID="{1019CF33-36B7-4374-8376-AB719C436122}" presName="Name37" presStyleLbl="parChTrans1D2" presStyleIdx="2" presStyleCnt="3"/>
      <dgm:spPr/>
      <dgm:t>
        <a:bodyPr/>
        <a:lstStyle/>
        <a:p>
          <a:endParaRPr lang="ru-RU"/>
        </a:p>
      </dgm:t>
    </dgm:pt>
    <dgm:pt modelId="{1BE79E7F-CF07-4AFC-8C9F-86501E322681}" type="pres">
      <dgm:prSet presAssocID="{E12D98CD-61EC-49AB-AEBE-F8F9BDFD0D6C}" presName="hierRoot2" presStyleCnt="0">
        <dgm:presLayoutVars>
          <dgm:hierBranch val="init"/>
        </dgm:presLayoutVars>
      </dgm:prSet>
      <dgm:spPr/>
    </dgm:pt>
    <dgm:pt modelId="{DF4351B7-140A-4624-A4E8-342C102B681C}" type="pres">
      <dgm:prSet presAssocID="{E12D98CD-61EC-49AB-AEBE-F8F9BDFD0D6C}" presName="rootComposite" presStyleCnt="0"/>
      <dgm:spPr/>
    </dgm:pt>
    <dgm:pt modelId="{4CF4BB16-3E75-40CB-B339-2EAF2A9EE964}" type="pres">
      <dgm:prSet presAssocID="{E12D98CD-61EC-49AB-AEBE-F8F9BDFD0D6C}" presName="rootText" presStyleLbl="node2" presStyleIdx="2" presStyleCnt="3" custLinFactNeighborX="-7321" custLinFactNeighborY="457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E2D0B53-37C2-486C-8739-967913011D22}" type="pres">
      <dgm:prSet presAssocID="{E12D98CD-61EC-49AB-AEBE-F8F9BDFD0D6C}" presName="rootConnector" presStyleLbl="node2" presStyleIdx="2" presStyleCnt="3"/>
      <dgm:spPr/>
      <dgm:t>
        <a:bodyPr/>
        <a:lstStyle/>
        <a:p>
          <a:endParaRPr lang="ru-RU"/>
        </a:p>
      </dgm:t>
    </dgm:pt>
    <dgm:pt modelId="{38028CCD-F636-4776-A276-981A0D7D30FE}" type="pres">
      <dgm:prSet presAssocID="{E12D98CD-61EC-49AB-AEBE-F8F9BDFD0D6C}" presName="hierChild4" presStyleCnt="0"/>
      <dgm:spPr/>
    </dgm:pt>
    <dgm:pt modelId="{C589B371-6D00-41F8-B154-0670BDA6DD70}" type="pres">
      <dgm:prSet presAssocID="{E12D98CD-61EC-49AB-AEBE-F8F9BDFD0D6C}" presName="hierChild5" presStyleCnt="0"/>
      <dgm:spPr/>
    </dgm:pt>
    <dgm:pt modelId="{BD48634D-2C43-41F4-9896-5E84A9A927B3}" type="pres">
      <dgm:prSet presAssocID="{B180F50D-CA17-4231-9BEF-14D4AA705E5B}" presName="hierChild3" presStyleCnt="0"/>
      <dgm:spPr/>
    </dgm:pt>
  </dgm:ptLst>
  <dgm:cxnLst>
    <dgm:cxn modelId="{E46DDA99-1E25-469F-9657-DB9551F662F4}" type="presOf" srcId="{92EAA339-20A5-44DF-B3BD-30E574A26F7B}" destId="{FF731550-B695-4EDD-BF4C-6C13810255EF}" srcOrd="0" destOrd="0" presId="urn:microsoft.com/office/officeart/2005/8/layout/orgChart1"/>
    <dgm:cxn modelId="{46C63ED7-5283-4150-AA8E-9A80DDCA84F8}" type="presOf" srcId="{566F89FE-7B75-4026-B18A-AE2AB5B05BAD}" destId="{2432445F-F3F1-4B7B-B510-DF82CA1C5498}" srcOrd="1" destOrd="0" presId="urn:microsoft.com/office/officeart/2005/8/layout/orgChart1"/>
    <dgm:cxn modelId="{04A3C4EF-4B9D-4590-BC40-FF7CC99439C3}" srcId="{B180F50D-CA17-4231-9BEF-14D4AA705E5B}" destId="{E12D98CD-61EC-49AB-AEBE-F8F9BDFD0D6C}" srcOrd="2" destOrd="0" parTransId="{1019CF33-36B7-4374-8376-AB719C436122}" sibTransId="{DD9D11A3-D579-4C3B-9AF6-C97BBD8F30D1}"/>
    <dgm:cxn modelId="{D606EF66-77F5-4A5C-A193-261E75DB0A83}" type="presOf" srcId="{E12D98CD-61EC-49AB-AEBE-F8F9BDFD0D6C}" destId="{EE2D0B53-37C2-486C-8739-967913011D22}" srcOrd="1" destOrd="0" presId="urn:microsoft.com/office/officeart/2005/8/layout/orgChart1"/>
    <dgm:cxn modelId="{3CD76EB4-B46D-4300-99E6-D6F7050E4F80}" type="presOf" srcId="{0B23534B-3BF3-4695-B9E3-5EFA4FDD6959}" destId="{1E910391-A41C-412B-9F82-12F28863FF7F}" srcOrd="0" destOrd="0" presId="urn:microsoft.com/office/officeart/2005/8/layout/orgChart1"/>
    <dgm:cxn modelId="{CB14A576-EABE-4D9D-8D21-C1BCF056EED4}" type="presOf" srcId="{566F89FE-7B75-4026-B18A-AE2AB5B05BAD}" destId="{F415EA2C-D2BD-4FCB-A84E-AFA8997018B1}" srcOrd="0" destOrd="0" presId="urn:microsoft.com/office/officeart/2005/8/layout/orgChart1"/>
    <dgm:cxn modelId="{25F34DDF-6604-4195-BE27-C33932A851B1}" type="presOf" srcId="{1019CF33-36B7-4374-8376-AB719C436122}" destId="{055F0D2A-A1DF-4736-BAAB-04155F10EA23}" srcOrd="0" destOrd="0" presId="urn:microsoft.com/office/officeart/2005/8/layout/orgChart1"/>
    <dgm:cxn modelId="{015067C2-F50D-4C56-9C79-6BFAF11166D4}" type="presOf" srcId="{CE7A61C9-022F-44B4-9300-D4867C2A2B4D}" destId="{D0E69178-0AE4-47A9-B240-CB802F720185}" srcOrd="0" destOrd="0" presId="urn:microsoft.com/office/officeart/2005/8/layout/orgChart1"/>
    <dgm:cxn modelId="{36D6E830-45C6-4211-8168-F07AA8BCCEDB}" srcId="{CE67FBB2-E43A-495A-AD05-8A76FA006A4A}" destId="{B180F50D-CA17-4231-9BEF-14D4AA705E5B}" srcOrd="0" destOrd="0" parTransId="{F5885F81-B047-44A9-92FA-E745C36DCC95}" sibTransId="{B7DC88F9-EB23-423A-90B6-0F1D7E78CA92}"/>
    <dgm:cxn modelId="{28F5CDA4-1708-4A45-91D8-E51B37CFECFF}" type="presOf" srcId="{CE67FBB2-E43A-495A-AD05-8A76FA006A4A}" destId="{9172096E-6B5D-4116-9890-DBA8E91968B7}" srcOrd="0" destOrd="0" presId="urn:microsoft.com/office/officeart/2005/8/layout/orgChart1"/>
    <dgm:cxn modelId="{16C0063C-A009-4001-915E-AA983B3E5008}" type="presOf" srcId="{E12D98CD-61EC-49AB-AEBE-F8F9BDFD0D6C}" destId="{4CF4BB16-3E75-40CB-B339-2EAF2A9EE964}" srcOrd="0" destOrd="0" presId="urn:microsoft.com/office/officeart/2005/8/layout/orgChart1"/>
    <dgm:cxn modelId="{BEDF214A-7195-4542-A41B-73165B91536A}" type="presOf" srcId="{92EAA339-20A5-44DF-B3BD-30E574A26F7B}" destId="{76B7B716-E972-4F4F-A7AB-BBFAC3BCFA9F}" srcOrd="1" destOrd="0" presId="urn:microsoft.com/office/officeart/2005/8/layout/orgChart1"/>
    <dgm:cxn modelId="{2FD38D4A-9CFC-498B-9BBD-BAA76901FB1A}" type="presOf" srcId="{B180F50D-CA17-4231-9BEF-14D4AA705E5B}" destId="{E659687F-D275-4CDB-B2B1-A1738E9D3DB2}" srcOrd="1" destOrd="0" presId="urn:microsoft.com/office/officeart/2005/8/layout/orgChart1"/>
    <dgm:cxn modelId="{112F3086-4A66-40EC-B3C1-DA1F578A96C7}" type="presOf" srcId="{B180F50D-CA17-4231-9BEF-14D4AA705E5B}" destId="{3CCF499F-0F5C-4963-9665-0430DC65A938}" srcOrd="0" destOrd="0" presId="urn:microsoft.com/office/officeart/2005/8/layout/orgChart1"/>
    <dgm:cxn modelId="{8F8F0DDF-EDC1-4C4D-ABBA-1CC2D4E982D0}" srcId="{B180F50D-CA17-4231-9BEF-14D4AA705E5B}" destId="{566F89FE-7B75-4026-B18A-AE2AB5B05BAD}" srcOrd="0" destOrd="0" parTransId="{0B23534B-3BF3-4695-B9E3-5EFA4FDD6959}" sibTransId="{851F9098-A90A-433D-BC04-3DE9DE0D0206}"/>
    <dgm:cxn modelId="{ECF4C7A4-2238-4062-830F-0A6EA2B008C2}" srcId="{B180F50D-CA17-4231-9BEF-14D4AA705E5B}" destId="{92EAA339-20A5-44DF-B3BD-30E574A26F7B}" srcOrd="1" destOrd="0" parTransId="{CE7A61C9-022F-44B4-9300-D4867C2A2B4D}" sibTransId="{D001D703-E529-4855-9068-E8CC0A08E6DB}"/>
    <dgm:cxn modelId="{54FAE5F3-D60F-4265-B1AE-4C9BBE88EB3D}" type="presParOf" srcId="{9172096E-6B5D-4116-9890-DBA8E91968B7}" destId="{337EB686-0C69-4F7A-A09F-DB30DE1E9C96}" srcOrd="0" destOrd="0" presId="urn:microsoft.com/office/officeart/2005/8/layout/orgChart1"/>
    <dgm:cxn modelId="{574B0735-3B12-41AE-BB94-604ECDB6FD13}" type="presParOf" srcId="{337EB686-0C69-4F7A-A09F-DB30DE1E9C96}" destId="{6B02F0C0-5E83-4BE8-BBCA-4A535D3EEE02}" srcOrd="0" destOrd="0" presId="urn:microsoft.com/office/officeart/2005/8/layout/orgChart1"/>
    <dgm:cxn modelId="{DE88D542-E86C-4279-94BB-FB5B97353595}" type="presParOf" srcId="{6B02F0C0-5E83-4BE8-BBCA-4A535D3EEE02}" destId="{3CCF499F-0F5C-4963-9665-0430DC65A938}" srcOrd="0" destOrd="0" presId="urn:microsoft.com/office/officeart/2005/8/layout/orgChart1"/>
    <dgm:cxn modelId="{50AFD765-A9CC-441C-86BD-D952121584BA}" type="presParOf" srcId="{6B02F0C0-5E83-4BE8-BBCA-4A535D3EEE02}" destId="{E659687F-D275-4CDB-B2B1-A1738E9D3DB2}" srcOrd="1" destOrd="0" presId="urn:microsoft.com/office/officeart/2005/8/layout/orgChart1"/>
    <dgm:cxn modelId="{604BA094-D30B-4FF6-842C-62A2F68C04E4}" type="presParOf" srcId="{337EB686-0C69-4F7A-A09F-DB30DE1E9C96}" destId="{3AB7458C-C8C3-45F7-9916-131518FA5983}" srcOrd="1" destOrd="0" presId="urn:microsoft.com/office/officeart/2005/8/layout/orgChart1"/>
    <dgm:cxn modelId="{96BF1593-0187-48D3-882D-3C8FEAB76277}" type="presParOf" srcId="{3AB7458C-C8C3-45F7-9916-131518FA5983}" destId="{1E910391-A41C-412B-9F82-12F28863FF7F}" srcOrd="0" destOrd="0" presId="urn:microsoft.com/office/officeart/2005/8/layout/orgChart1"/>
    <dgm:cxn modelId="{F33784A3-B427-4817-981E-0ADDC9730318}" type="presParOf" srcId="{3AB7458C-C8C3-45F7-9916-131518FA5983}" destId="{7B0A42A5-DF56-4679-8846-9835BE7AC3A4}" srcOrd="1" destOrd="0" presId="urn:microsoft.com/office/officeart/2005/8/layout/orgChart1"/>
    <dgm:cxn modelId="{1C3881DC-C0A9-4121-A309-C4BB4963551C}" type="presParOf" srcId="{7B0A42A5-DF56-4679-8846-9835BE7AC3A4}" destId="{975BD10D-A53F-483C-9919-D4856FECDC74}" srcOrd="0" destOrd="0" presId="urn:microsoft.com/office/officeart/2005/8/layout/orgChart1"/>
    <dgm:cxn modelId="{062BA739-F29A-40E9-8BAD-FDED9EAF041A}" type="presParOf" srcId="{975BD10D-A53F-483C-9919-D4856FECDC74}" destId="{F415EA2C-D2BD-4FCB-A84E-AFA8997018B1}" srcOrd="0" destOrd="0" presId="urn:microsoft.com/office/officeart/2005/8/layout/orgChart1"/>
    <dgm:cxn modelId="{FFD4836D-33CE-4CCC-8DAA-B0E8779BAB8B}" type="presParOf" srcId="{975BD10D-A53F-483C-9919-D4856FECDC74}" destId="{2432445F-F3F1-4B7B-B510-DF82CA1C5498}" srcOrd="1" destOrd="0" presId="urn:microsoft.com/office/officeart/2005/8/layout/orgChart1"/>
    <dgm:cxn modelId="{1F120246-983F-486F-8568-AFB3D09F206B}" type="presParOf" srcId="{7B0A42A5-DF56-4679-8846-9835BE7AC3A4}" destId="{97149A99-8619-4714-B5F2-E7495E1E4EC2}" srcOrd="1" destOrd="0" presId="urn:microsoft.com/office/officeart/2005/8/layout/orgChart1"/>
    <dgm:cxn modelId="{6CC51F29-26AF-4BFE-9124-D23B321957F2}" type="presParOf" srcId="{7B0A42A5-DF56-4679-8846-9835BE7AC3A4}" destId="{6973A5BE-E82E-44C8-B7C0-8C61C364DA36}" srcOrd="2" destOrd="0" presId="urn:microsoft.com/office/officeart/2005/8/layout/orgChart1"/>
    <dgm:cxn modelId="{77A7792A-9DF0-43FF-B110-2C141D4ACBF0}" type="presParOf" srcId="{3AB7458C-C8C3-45F7-9916-131518FA5983}" destId="{D0E69178-0AE4-47A9-B240-CB802F720185}" srcOrd="2" destOrd="0" presId="urn:microsoft.com/office/officeart/2005/8/layout/orgChart1"/>
    <dgm:cxn modelId="{D816CA67-E79C-49E8-984B-1AD0C35BA794}" type="presParOf" srcId="{3AB7458C-C8C3-45F7-9916-131518FA5983}" destId="{10929FF2-43ED-44D0-AC87-4E5EDBCC0403}" srcOrd="3" destOrd="0" presId="urn:microsoft.com/office/officeart/2005/8/layout/orgChart1"/>
    <dgm:cxn modelId="{236885B3-EAE4-49DE-8DD1-A9009DBEA1D1}" type="presParOf" srcId="{10929FF2-43ED-44D0-AC87-4E5EDBCC0403}" destId="{161654FD-563E-45AF-A4F6-89C868E940DB}" srcOrd="0" destOrd="0" presId="urn:microsoft.com/office/officeart/2005/8/layout/orgChart1"/>
    <dgm:cxn modelId="{4914174F-978D-4F07-942B-5ACEE3480455}" type="presParOf" srcId="{161654FD-563E-45AF-A4F6-89C868E940DB}" destId="{FF731550-B695-4EDD-BF4C-6C13810255EF}" srcOrd="0" destOrd="0" presId="urn:microsoft.com/office/officeart/2005/8/layout/orgChart1"/>
    <dgm:cxn modelId="{9DB96641-38AC-4FE3-B3DD-935066C3373F}" type="presParOf" srcId="{161654FD-563E-45AF-A4F6-89C868E940DB}" destId="{76B7B716-E972-4F4F-A7AB-BBFAC3BCFA9F}" srcOrd="1" destOrd="0" presId="urn:microsoft.com/office/officeart/2005/8/layout/orgChart1"/>
    <dgm:cxn modelId="{A6BBBC3D-F920-432C-8B08-702F72973A5C}" type="presParOf" srcId="{10929FF2-43ED-44D0-AC87-4E5EDBCC0403}" destId="{90D9864F-89E2-428E-B1A2-A31D955D8C7B}" srcOrd="1" destOrd="0" presId="urn:microsoft.com/office/officeart/2005/8/layout/orgChart1"/>
    <dgm:cxn modelId="{DB05BDFF-B5D1-4386-92FF-7CCB5C961014}" type="presParOf" srcId="{10929FF2-43ED-44D0-AC87-4E5EDBCC0403}" destId="{C0706409-6648-4323-9494-8AF79E05C7AE}" srcOrd="2" destOrd="0" presId="urn:microsoft.com/office/officeart/2005/8/layout/orgChart1"/>
    <dgm:cxn modelId="{652585B0-4184-4AE5-BB71-55FCC3EA2006}" type="presParOf" srcId="{3AB7458C-C8C3-45F7-9916-131518FA5983}" destId="{055F0D2A-A1DF-4736-BAAB-04155F10EA23}" srcOrd="4" destOrd="0" presId="urn:microsoft.com/office/officeart/2005/8/layout/orgChart1"/>
    <dgm:cxn modelId="{FF37C436-9D98-4FF0-8E9B-4340AEEB5F58}" type="presParOf" srcId="{3AB7458C-C8C3-45F7-9916-131518FA5983}" destId="{1BE79E7F-CF07-4AFC-8C9F-86501E322681}" srcOrd="5" destOrd="0" presId="urn:microsoft.com/office/officeart/2005/8/layout/orgChart1"/>
    <dgm:cxn modelId="{669D73C6-1E99-4400-9AD3-518E8FF50B36}" type="presParOf" srcId="{1BE79E7F-CF07-4AFC-8C9F-86501E322681}" destId="{DF4351B7-140A-4624-A4E8-342C102B681C}" srcOrd="0" destOrd="0" presId="urn:microsoft.com/office/officeart/2005/8/layout/orgChart1"/>
    <dgm:cxn modelId="{8AE4D3CC-17B5-4BE0-89E2-F136F9B6B453}" type="presParOf" srcId="{DF4351B7-140A-4624-A4E8-342C102B681C}" destId="{4CF4BB16-3E75-40CB-B339-2EAF2A9EE964}" srcOrd="0" destOrd="0" presId="urn:microsoft.com/office/officeart/2005/8/layout/orgChart1"/>
    <dgm:cxn modelId="{1B762921-9906-4342-B3B5-FF0341123C66}" type="presParOf" srcId="{DF4351B7-140A-4624-A4E8-342C102B681C}" destId="{EE2D0B53-37C2-486C-8739-967913011D22}" srcOrd="1" destOrd="0" presId="urn:microsoft.com/office/officeart/2005/8/layout/orgChart1"/>
    <dgm:cxn modelId="{CD318DE1-C6EF-4931-BE02-9A75EEE60876}" type="presParOf" srcId="{1BE79E7F-CF07-4AFC-8C9F-86501E322681}" destId="{38028CCD-F636-4776-A276-981A0D7D30FE}" srcOrd="1" destOrd="0" presId="urn:microsoft.com/office/officeart/2005/8/layout/orgChart1"/>
    <dgm:cxn modelId="{E80D1721-5E3C-4CB9-BB7E-B2F2C01E77B7}" type="presParOf" srcId="{1BE79E7F-CF07-4AFC-8C9F-86501E322681}" destId="{C589B371-6D00-41F8-B154-0670BDA6DD70}" srcOrd="2" destOrd="0" presId="urn:microsoft.com/office/officeart/2005/8/layout/orgChart1"/>
    <dgm:cxn modelId="{BD6C6520-C08B-4798-8DE2-CF8B06868B16}" type="presParOf" srcId="{337EB686-0C69-4F7A-A09F-DB30DE1E9C96}" destId="{BD48634D-2C43-41F4-9896-5E84A9A927B3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E457B5-E6AD-432B-B9E9-339F4F91585F}">
      <dsp:nvSpPr>
        <dsp:cNvPr id="0" name=""/>
        <dsp:cNvSpPr/>
      </dsp:nvSpPr>
      <dsp:spPr>
        <a:xfrm>
          <a:off x="0" y="931939"/>
          <a:ext cx="10799618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373A0D8-F3F3-4806-B1D3-084CC4553DEF}">
      <dsp:nvSpPr>
        <dsp:cNvPr id="0" name=""/>
        <dsp:cNvSpPr/>
      </dsp:nvSpPr>
      <dsp:spPr>
        <a:xfrm>
          <a:off x="233252" y="14784"/>
          <a:ext cx="10282349" cy="792505"/>
        </a:xfrm>
        <a:prstGeom prst="roundRect">
          <a:avLst/>
        </a:prstGeom>
        <a:solidFill>
          <a:schemeClr val="accent2">
            <a:lumMod val="20000"/>
            <a:lumOff val="8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40" tIns="0" rIns="28574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</a:rPr>
            <a:t>Вариативность содержания программ НОО </a:t>
          </a:r>
          <a:endParaRPr lang="ru-RU" sz="2400" b="1" kern="1200" dirty="0">
            <a:solidFill>
              <a:schemeClr val="tx1"/>
            </a:solidFill>
          </a:endParaRPr>
        </a:p>
      </dsp:txBody>
      <dsp:txXfrm>
        <a:off x="271939" y="53471"/>
        <a:ext cx="10204975" cy="715131"/>
      </dsp:txXfrm>
    </dsp:sp>
    <dsp:sp modelId="{B69CE340-9517-4301-AF21-B09A2797CA65}">
      <dsp:nvSpPr>
        <dsp:cNvPr id="0" name=""/>
        <dsp:cNvSpPr/>
      </dsp:nvSpPr>
      <dsp:spPr>
        <a:xfrm>
          <a:off x="0" y="3382519"/>
          <a:ext cx="10799618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92432D8-AD17-4DA7-9FF5-57BBC3774916}">
      <dsp:nvSpPr>
        <dsp:cNvPr id="0" name=""/>
        <dsp:cNvSpPr/>
      </dsp:nvSpPr>
      <dsp:spPr>
        <a:xfrm>
          <a:off x="178120" y="974661"/>
          <a:ext cx="10355808" cy="2393643"/>
        </a:xfrm>
        <a:prstGeom prst="roundRect">
          <a:avLst/>
        </a:prstGeom>
        <a:solidFill>
          <a:schemeClr val="bg2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40" tIns="0" rIns="285740" bIns="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</a:rPr>
            <a:t>1) Требования к структуре программ НОО, предусматривающие наличие в них: </a:t>
          </a:r>
        </a:p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</a:rPr>
            <a:t>- единиц содержания, отражающих предмет соответствующей науки + дидактические особенности изучения материала;</a:t>
          </a:r>
        </a:p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</a:rPr>
            <a:t>- завершающей части содержания, расширяющей и углубляющей материал предметной области</a:t>
          </a:r>
        </a:p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</a:rPr>
            <a:t>- части содержания, в пределах которой осуществляется освоение относительно самостоятельно тематического блока учебного предмета  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294968" y="1091509"/>
        <a:ext cx="10122112" cy="2159947"/>
      </dsp:txXfrm>
    </dsp:sp>
    <dsp:sp modelId="{405F1943-EC61-4CCD-A24F-5C10BD6ACC38}">
      <dsp:nvSpPr>
        <dsp:cNvPr id="0" name=""/>
        <dsp:cNvSpPr/>
      </dsp:nvSpPr>
      <dsp:spPr>
        <a:xfrm>
          <a:off x="0" y="4987573"/>
          <a:ext cx="10799618" cy="15510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540E109-A101-4E62-AF05-445238BB33CC}">
      <dsp:nvSpPr>
        <dsp:cNvPr id="0" name=""/>
        <dsp:cNvSpPr/>
      </dsp:nvSpPr>
      <dsp:spPr>
        <a:xfrm>
          <a:off x="229422" y="3489486"/>
          <a:ext cx="10304525" cy="1446654"/>
        </a:xfrm>
        <a:prstGeom prst="roundRect">
          <a:avLst/>
        </a:prstGeom>
        <a:solidFill>
          <a:schemeClr val="bg2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40" tIns="0" rIns="285740" bIns="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solidFill>
                <a:schemeClr val="tx1"/>
              </a:solidFill>
            </a:rPr>
            <a:t>2) Возможность разработки и реализации программ, предусматривающих углубленное изучение отдельных учебных предметов</a:t>
          </a:r>
        </a:p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solidFill>
                <a:schemeClr val="tx1"/>
              </a:solidFill>
            </a:rPr>
            <a:t>3) Возможность разработки и реализации индивидуальных учебных планов, соответствующих образовательным потребностям и интересам обучающихся </a:t>
          </a:r>
        </a:p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0" kern="1200" dirty="0">
            <a:solidFill>
              <a:schemeClr val="tx1"/>
            </a:solidFill>
          </a:endParaRPr>
        </a:p>
      </dsp:txBody>
      <dsp:txXfrm>
        <a:off x="300042" y="3560106"/>
        <a:ext cx="10163285" cy="130541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EE5C21-0DB6-4B3B-8215-64AF50998671}">
      <dsp:nvSpPr>
        <dsp:cNvPr id="0" name=""/>
        <dsp:cNvSpPr/>
      </dsp:nvSpPr>
      <dsp:spPr>
        <a:xfrm rot="16200000">
          <a:off x="-1207327" y="1957633"/>
          <a:ext cx="2947035" cy="4281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77627" bIns="0" numCol="1" spcCol="1270" anchor="t" anchorCtr="0">
          <a:noAutofit/>
        </a:bodyPr>
        <a:lstStyle/>
        <a:p>
          <a:pPr lvl="0" algn="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000" kern="1200"/>
        </a:p>
      </dsp:txBody>
      <dsp:txXfrm>
        <a:off x="-1207327" y="1957633"/>
        <a:ext cx="2947035" cy="428176"/>
      </dsp:txXfrm>
    </dsp:sp>
    <dsp:sp modelId="{042435AD-C1CD-444A-8A51-D5C59591B5C3}">
      <dsp:nvSpPr>
        <dsp:cNvPr id="0" name=""/>
        <dsp:cNvSpPr/>
      </dsp:nvSpPr>
      <dsp:spPr>
        <a:xfrm>
          <a:off x="480278" y="698203"/>
          <a:ext cx="2132770" cy="2947035"/>
        </a:xfrm>
        <a:prstGeom prst="rect">
          <a:avLst/>
        </a:prstGeom>
        <a:solidFill>
          <a:schemeClr val="bg2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377627" rIns="99568" bIns="99568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b="1" kern="1200" dirty="0" smtClean="0">
              <a:solidFill>
                <a:schemeClr val="tx1"/>
              </a:solidFill>
            </a:rPr>
            <a:t>Пояснительная записка</a:t>
          </a:r>
          <a:endParaRPr lang="ru-RU" sz="1100" b="1" kern="1200" dirty="0">
            <a:solidFill>
              <a:schemeClr val="tx1"/>
            </a:solidFill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100" b="1" kern="1200" dirty="0">
            <a:solidFill>
              <a:schemeClr val="tx1"/>
            </a:solidFill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b="1" kern="1200" dirty="0" smtClean="0">
              <a:solidFill>
                <a:srgbClr val="FF0000"/>
              </a:solidFill>
            </a:rPr>
            <a:t>Не обязательно указывать состав участников образовательных отношений</a:t>
          </a:r>
          <a:endParaRPr lang="ru-RU" sz="1100" b="1" kern="1200" dirty="0">
            <a:solidFill>
              <a:srgbClr val="FF0000"/>
            </a:solidFill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b="1" kern="1200" dirty="0" smtClean="0">
              <a:solidFill>
                <a:srgbClr val="FF0000"/>
              </a:solidFill>
            </a:rPr>
            <a:t>Не обязательно указывать общие подходы к организации внеурочной деятельности</a:t>
          </a:r>
          <a:endParaRPr lang="ru-RU" sz="1100" b="1" kern="1200" dirty="0">
            <a:solidFill>
              <a:srgbClr val="FF0000"/>
            </a:solidFill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b="1" kern="1200" dirty="0" smtClean="0">
              <a:solidFill>
                <a:srgbClr val="FF0000"/>
              </a:solidFill>
            </a:rPr>
            <a:t>Прописать механизмы реализации программ</a:t>
          </a:r>
          <a:endParaRPr lang="ru-RU" sz="1100" b="1" kern="1200" dirty="0">
            <a:solidFill>
              <a:srgbClr val="FF0000"/>
            </a:solidFill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100" kern="1200"/>
        </a:p>
      </dsp:txBody>
      <dsp:txXfrm>
        <a:off x="480278" y="698203"/>
        <a:ext cx="2132770" cy="2947035"/>
      </dsp:txXfrm>
    </dsp:sp>
    <dsp:sp modelId="{DDBC3836-B7B1-4DC9-9322-18B58C94A1B3}">
      <dsp:nvSpPr>
        <dsp:cNvPr id="0" name=""/>
        <dsp:cNvSpPr/>
      </dsp:nvSpPr>
      <dsp:spPr>
        <a:xfrm>
          <a:off x="52102" y="133011"/>
          <a:ext cx="856352" cy="856352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552E87-929D-4844-B478-5A6B998FD4DC}">
      <dsp:nvSpPr>
        <dsp:cNvPr id="0" name=""/>
        <dsp:cNvSpPr/>
      </dsp:nvSpPr>
      <dsp:spPr>
        <a:xfrm rot="16200000">
          <a:off x="1917797" y="1957633"/>
          <a:ext cx="2947035" cy="4281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77627" bIns="0" numCol="1" spcCol="1270" anchor="t" anchorCtr="0">
          <a:noAutofit/>
        </a:bodyPr>
        <a:lstStyle/>
        <a:p>
          <a:pPr lvl="0" algn="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000" kern="1200"/>
        </a:p>
      </dsp:txBody>
      <dsp:txXfrm>
        <a:off x="1917797" y="1957633"/>
        <a:ext cx="2947035" cy="428176"/>
      </dsp:txXfrm>
    </dsp:sp>
    <dsp:sp modelId="{A8F15483-2D51-4EE9-B7FE-EFB331BF51CA}">
      <dsp:nvSpPr>
        <dsp:cNvPr id="0" name=""/>
        <dsp:cNvSpPr/>
      </dsp:nvSpPr>
      <dsp:spPr>
        <a:xfrm>
          <a:off x="3605402" y="698203"/>
          <a:ext cx="2132770" cy="2947035"/>
        </a:xfrm>
        <a:prstGeom prst="rect">
          <a:avLst/>
        </a:prstGeom>
        <a:solidFill>
          <a:schemeClr val="bg2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377627" rIns="99568" bIns="99568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b="1" kern="1200" dirty="0" smtClean="0">
              <a:solidFill>
                <a:schemeClr val="tx1"/>
              </a:solidFill>
            </a:rPr>
            <a:t>Планируемые результаты </a:t>
          </a:r>
          <a:endParaRPr lang="ru-RU" sz="1100" b="1" kern="1200" dirty="0">
            <a:solidFill>
              <a:schemeClr val="tx1"/>
            </a:solidFill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100" b="1" kern="1200" dirty="0">
            <a:solidFill>
              <a:schemeClr val="tx1"/>
            </a:solidFill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b="1" kern="1200" dirty="0" smtClean="0">
              <a:solidFill>
                <a:srgbClr val="FF0000"/>
              </a:solidFill>
            </a:rPr>
            <a:t>Личностные – </a:t>
          </a:r>
          <a:r>
            <a:rPr lang="ru-RU" sz="1100" b="0" kern="1200" dirty="0" smtClean="0">
              <a:solidFill>
                <a:schemeClr val="tx1"/>
              </a:solidFill>
            </a:rPr>
            <a:t>сформулированы как результаты воспитания, определены элементы социального опыта (ЗУН, опыт решения проблем и творческая деятельность)</a:t>
          </a:r>
          <a:endParaRPr lang="ru-RU" sz="1100" b="0" kern="1200" dirty="0">
            <a:solidFill>
              <a:schemeClr val="tx1"/>
            </a:solidFill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b="1" kern="1200" dirty="0" smtClean="0">
              <a:solidFill>
                <a:srgbClr val="FF0000"/>
              </a:solidFill>
            </a:rPr>
            <a:t>Конкретизируются предметные и </a:t>
          </a:r>
          <a:r>
            <a:rPr lang="ru-RU" sz="1100" b="1" kern="1200" dirty="0" err="1" smtClean="0">
              <a:solidFill>
                <a:srgbClr val="FF0000"/>
              </a:solidFill>
            </a:rPr>
            <a:t>метапредметные</a:t>
          </a:r>
          <a:r>
            <a:rPr lang="ru-RU" sz="1100" b="1" kern="1200" dirty="0" smtClean="0">
              <a:solidFill>
                <a:srgbClr val="FF0000"/>
              </a:solidFill>
            </a:rPr>
            <a:t>  результаты</a:t>
          </a:r>
          <a:endParaRPr lang="ru-RU" sz="1100" b="1" kern="1200" dirty="0">
            <a:solidFill>
              <a:srgbClr val="FF0000"/>
            </a:solidFill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100" kern="1200"/>
        </a:p>
      </dsp:txBody>
      <dsp:txXfrm>
        <a:off x="3605402" y="698203"/>
        <a:ext cx="2132770" cy="2947035"/>
      </dsp:txXfrm>
    </dsp:sp>
    <dsp:sp modelId="{9A664329-9A48-4491-872B-211416AD0AE1}">
      <dsp:nvSpPr>
        <dsp:cNvPr id="0" name=""/>
        <dsp:cNvSpPr/>
      </dsp:nvSpPr>
      <dsp:spPr>
        <a:xfrm>
          <a:off x="3177226" y="133011"/>
          <a:ext cx="856352" cy="856352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64390A-2213-4CC0-9EBF-BC0D063B14E8}">
      <dsp:nvSpPr>
        <dsp:cNvPr id="0" name=""/>
        <dsp:cNvSpPr/>
      </dsp:nvSpPr>
      <dsp:spPr>
        <a:xfrm rot="16200000">
          <a:off x="5042921" y="1957633"/>
          <a:ext cx="2947035" cy="4281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77627" bIns="0" numCol="1" spcCol="1270" anchor="t" anchorCtr="0">
          <a:noAutofit/>
        </a:bodyPr>
        <a:lstStyle/>
        <a:p>
          <a:pPr lvl="0" algn="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000" kern="1200"/>
        </a:p>
      </dsp:txBody>
      <dsp:txXfrm>
        <a:off x="5042921" y="1957633"/>
        <a:ext cx="2947035" cy="428176"/>
      </dsp:txXfrm>
    </dsp:sp>
    <dsp:sp modelId="{4DB4E83C-CF03-4A47-A4C0-E067F6ADA48D}">
      <dsp:nvSpPr>
        <dsp:cNvPr id="0" name=""/>
        <dsp:cNvSpPr/>
      </dsp:nvSpPr>
      <dsp:spPr>
        <a:xfrm>
          <a:off x="6730527" y="698203"/>
          <a:ext cx="2132770" cy="2947035"/>
        </a:xfrm>
        <a:prstGeom prst="rect">
          <a:avLst/>
        </a:prstGeom>
        <a:solidFill>
          <a:schemeClr val="bg2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377627" rIns="99568" bIns="99568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100" kern="120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b="1" kern="1200" dirty="0" smtClean="0">
              <a:solidFill>
                <a:schemeClr val="tx1"/>
              </a:solidFill>
            </a:rPr>
            <a:t>Система оценки – </a:t>
          </a:r>
          <a:endParaRPr lang="ru-RU" sz="1100" b="1" kern="1200" dirty="0">
            <a:solidFill>
              <a:srgbClr val="FF0000"/>
            </a:solidFill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100" b="1" kern="1200" dirty="0">
            <a:solidFill>
              <a:srgbClr val="FF0000"/>
            </a:solidFill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b="1" kern="1200" dirty="0" smtClean="0">
              <a:solidFill>
                <a:srgbClr val="FF0000"/>
              </a:solidFill>
            </a:rPr>
            <a:t>добавляются способы достижения, критерии оценки и формы предъявления результата</a:t>
          </a:r>
          <a:endParaRPr lang="ru-RU" sz="1100" b="1" kern="1200" dirty="0">
            <a:solidFill>
              <a:srgbClr val="FF0000"/>
            </a:solidFill>
          </a:endParaRPr>
        </a:p>
      </dsp:txBody>
      <dsp:txXfrm>
        <a:off x="6730527" y="698203"/>
        <a:ext cx="2132770" cy="2947035"/>
      </dsp:txXfrm>
    </dsp:sp>
    <dsp:sp modelId="{517EBB10-7EED-4C14-80EF-C99E95E96F99}">
      <dsp:nvSpPr>
        <dsp:cNvPr id="0" name=""/>
        <dsp:cNvSpPr/>
      </dsp:nvSpPr>
      <dsp:spPr>
        <a:xfrm>
          <a:off x="6302351" y="133011"/>
          <a:ext cx="856352" cy="856352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5F0D2A-A1DF-4736-BAAB-04155F10EA23}">
      <dsp:nvSpPr>
        <dsp:cNvPr id="0" name=""/>
        <dsp:cNvSpPr/>
      </dsp:nvSpPr>
      <dsp:spPr>
        <a:xfrm>
          <a:off x="5257800" y="738623"/>
          <a:ext cx="3494860" cy="11520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29237"/>
              </a:lnTo>
              <a:lnTo>
                <a:pt x="3494860" y="829237"/>
              </a:lnTo>
              <a:lnTo>
                <a:pt x="3494860" y="1152041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E69178-0AE4-47A9-B240-CB802F720185}">
      <dsp:nvSpPr>
        <dsp:cNvPr id="0" name=""/>
        <dsp:cNvSpPr/>
      </dsp:nvSpPr>
      <dsp:spPr>
        <a:xfrm>
          <a:off x="5212080" y="738623"/>
          <a:ext cx="91440" cy="119423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194236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910391-A41C-412B-9F82-12F28863FF7F}">
      <dsp:nvSpPr>
        <dsp:cNvPr id="0" name=""/>
        <dsp:cNvSpPr/>
      </dsp:nvSpPr>
      <dsp:spPr>
        <a:xfrm>
          <a:off x="1762939" y="738623"/>
          <a:ext cx="3494860" cy="1081700"/>
        </a:xfrm>
        <a:custGeom>
          <a:avLst/>
          <a:gdLst/>
          <a:ahLst/>
          <a:cxnLst/>
          <a:rect l="0" t="0" r="0" b="0"/>
          <a:pathLst>
            <a:path>
              <a:moveTo>
                <a:pt x="3494860" y="0"/>
              </a:moveTo>
              <a:lnTo>
                <a:pt x="3494860" y="758896"/>
              </a:lnTo>
              <a:lnTo>
                <a:pt x="0" y="758896"/>
              </a:lnTo>
              <a:lnTo>
                <a:pt x="0" y="108170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CCF499F-0F5C-4963-9665-0430DC65A938}">
      <dsp:nvSpPr>
        <dsp:cNvPr id="0" name=""/>
        <dsp:cNvSpPr/>
      </dsp:nvSpPr>
      <dsp:spPr>
        <a:xfrm>
          <a:off x="1595511" y="65516"/>
          <a:ext cx="7324576" cy="673107"/>
        </a:xfrm>
        <a:prstGeom prst="rect">
          <a:avLst/>
        </a:prstGeom>
        <a:solidFill>
          <a:schemeClr val="accent2">
            <a:lumMod val="20000"/>
            <a:lumOff val="8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tx1"/>
              </a:solidFill>
            </a:rPr>
            <a:t>Содержательный раздел </a:t>
          </a:r>
          <a:endParaRPr lang="ru-RU" sz="2800" b="1" kern="1200" dirty="0">
            <a:solidFill>
              <a:schemeClr val="tx1"/>
            </a:solidFill>
          </a:endParaRPr>
        </a:p>
      </dsp:txBody>
      <dsp:txXfrm>
        <a:off x="1595511" y="65516"/>
        <a:ext cx="7324576" cy="673107"/>
      </dsp:txXfrm>
    </dsp:sp>
    <dsp:sp modelId="{F415EA2C-D2BD-4FCB-A84E-AFA8997018B1}">
      <dsp:nvSpPr>
        <dsp:cNvPr id="0" name=""/>
        <dsp:cNvSpPr/>
      </dsp:nvSpPr>
      <dsp:spPr>
        <a:xfrm>
          <a:off x="225777" y="1820324"/>
          <a:ext cx="3074323" cy="2742435"/>
        </a:xfrm>
        <a:prstGeom prst="rect">
          <a:avLst/>
        </a:prstGeom>
        <a:solidFill>
          <a:schemeClr val="accent2">
            <a:lumMod val="20000"/>
            <a:lumOff val="8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</a:rPr>
            <a:t>Рабочие программы учебных предметов, учебных курсов       (в том числе внеурочной деятельности)</a:t>
          </a:r>
          <a:endParaRPr lang="ru-RU" sz="2000" b="1" kern="1200" dirty="0">
            <a:solidFill>
              <a:schemeClr val="tx1"/>
            </a:solidFill>
          </a:endParaRPr>
        </a:p>
      </dsp:txBody>
      <dsp:txXfrm>
        <a:off x="225777" y="1820324"/>
        <a:ext cx="3074323" cy="2742435"/>
      </dsp:txXfrm>
    </dsp:sp>
    <dsp:sp modelId="{FF731550-B695-4EDD-BF4C-6C13810255EF}">
      <dsp:nvSpPr>
        <dsp:cNvPr id="0" name=""/>
        <dsp:cNvSpPr/>
      </dsp:nvSpPr>
      <dsp:spPr>
        <a:xfrm>
          <a:off x="3720638" y="1932860"/>
          <a:ext cx="3074323" cy="2029407"/>
        </a:xfrm>
        <a:prstGeom prst="rect">
          <a:avLst/>
        </a:prstGeom>
        <a:solidFill>
          <a:schemeClr val="accent2">
            <a:lumMod val="20000"/>
            <a:lumOff val="8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</a:rPr>
            <a:t>Программа формирования УУД</a:t>
          </a:r>
          <a:endParaRPr lang="ru-RU" sz="2000" b="1" kern="1200" dirty="0">
            <a:solidFill>
              <a:schemeClr val="tx1"/>
            </a:solidFill>
          </a:endParaRPr>
        </a:p>
      </dsp:txBody>
      <dsp:txXfrm>
        <a:off x="3720638" y="1932860"/>
        <a:ext cx="3074323" cy="2029407"/>
      </dsp:txXfrm>
    </dsp:sp>
    <dsp:sp modelId="{4CF4BB16-3E75-40CB-B339-2EAF2A9EE964}">
      <dsp:nvSpPr>
        <dsp:cNvPr id="0" name=""/>
        <dsp:cNvSpPr/>
      </dsp:nvSpPr>
      <dsp:spPr>
        <a:xfrm>
          <a:off x="7215498" y="1890665"/>
          <a:ext cx="3074323" cy="1537161"/>
        </a:xfrm>
        <a:prstGeom prst="rect">
          <a:avLst/>
        </a:prstGeom>
        <a:solidFill>
          <a:schemeClr val="accent2">
            <a:lumMod val="20000"/>
            <a:lumOff val="8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FF0000"/>
              </a:solidFill>
            </a:rPr>
            <a:t>Рабочая программа воспитания</a:t>
          </a:r>
          <a:endParaRPr lang="ru-RU" sz="2400" b="1" kern="1200" dirty="0">
            <a:solidFill>
              <a:srgbClr val="FF0000"/>
            </a:solidFill>
          </a:endParaRPr>
        </a:p>
      </dsp:txBody>
      <dsp:txXfrm>
        <a:off x="7215498" y="1890665"/>
        <a:ext cx="3074323" cy="15371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2">
  <dgm:title val=""/>
  <dgm:desc val=""/>
  <dgm:catLst>
    <dgm:cat type="list" pri="6000"/>
    <dgm:cat type="relationship" pri="16000"/>
    <dgm:cat type="picture" pri="29000"/>
    <dgm:cat type="pictureconvert" pri="2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/>
    </dgm:varLst>
    <dgm:choose name="Name0">
      <dgm:if name="Name1" func="var" arg="dir" op="equ" val="norm">
        <dgm:alg type="lin">
          <dgm:param type="linDir" val="fromL"/>
          <dgm:param type="nodeVertAlign" val="t"/>
        </dgm:alg>
      </dgm:if>
      <dgm:else name="Name2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Node" refType="w"/>
      <dgm:constr type="h" for="ch" forName="compositeNode" refType="h"/>
      <dgm:constr type="w" for="ch" forName="sibTrans" refType="w" refFor="ch" refForName="compositeNode" op="equ" fact="0.2"/>
      <dgm:constr type="h" for="des" forName="childNode" op="equ"/>
      <dgm:constr type="w" for="des" forName="childNode" op="equ"/>
      <dgm:constr type="w" for="des" forName="parentNode" op="equ"/>
      <dgm:constr type="h" for="des" forName="image" op="equ"/>
      <dgm:constr type="w" for="des" forName="image" op="equ"/>
      <dgm:constr type="primFontSz" for="des" forName="parentNode" op="equ" val="65"/>
      <dgm:constr type="primFontSz" for="des" forName="childNode" op="equ" val="65"/>
    </dgm:constrLst>
    <dgm:ruleLst/>
    <dgm:forEach name="Name3" axis="ch" ptType="node">
      <dgm:layoutNode name="compositeNode">
        <dgm:varLst>
          <dgm:bulletEnabled val="1"/>
        </dgm:varLst>
        <dgm:alg type="composite"/>
        <dgm:presOf/>
        <dgm:choose name="Name4">
          <dgm:if name="Name5" func="var" arg="dir" op="equ" val="norm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l" for="ch" forName="image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l" for="ch" forName="childNode" refType="w" refFor="ch" refForName="image" fact="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l" for="ch" forName="parentNode"/>
              <dgm:constr type="r" for="ch" forName="parentNode" refType="l" refFor="ch" refForName="childNode"/>
              <dgm:constr type="rMarg" for="ch" forName="parentNode" refType="w" refFor="ch" refForName="image" fact="1.25"/>
            </dgm:constrLst>
          </dgm:if>
          <dgm:else name="Name6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r" for="ch" forName="image" refType="w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r" for="ch" forName="childNode" refType="w"/>
              <dgm:constr type="rOff" for="ch" forName="childNode" refType="w" refFor="ch" refForName="image" fact="-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r" for="ch" forName="parentNode" refType="w"/>
              <dgm:constr type="l" for="ch" forName="parentNode" refType="r" refFor="ch" refForName="childNode"/>
              <dgm:constr type="lOff" for="ch" forName="parentNode" refType="rOff" refFor="ch" refForName="childNode"/>
              <dgm:constr type="lMarg" for="ch" forName="parentNode" refType="w" refFor="ch" refForName="image" fact="1.25"/>
            </dgm:constrLst>
          </dgm:else>
        </dgm:choose>
        <dgm:ruleLst>
          <dgm:rule type="w" for="ch" forName="childNode" val="NaN" fact="0.4" max="NaN"/>
          <dgm:rule type="h" for="ch" forName="childNode" val="NaN" fact="0.5" max="NaN"/>
        </dgm:ruleLst>
        <dgm:layoutNode name="image" styleLbl="fgImgPlace1">
          <dgm:alg type="sp"/>
          <dgm:shape xmlns:r="http://schemas.openxmlformats.org/officeDocument/2006/relationships" type="rect" r:blip="" zOrderOff="4" blipPhldr="1">
            <dgm:adjLst/>
          </dgm:shape>
          <dgm:presOf/>
          <dgm:constrLst/>
          <dgm:ruleLst/>
        </dgm:layoutNode>
        <dgm:layoutNode name="childNode" styleLbl="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2">
            <dgm:adjLst/>
          </dgm:shape>
          <dgm:presOf axis="des" ptType="node"/>
          <dgm:constrLst/>
          <dgm:ruleLst>
            <dgm:rule type="primFontSz" val="5" fact="NaN" max="NaN"/>
          </dgm:ruleLst>
        </dgm:layoutNode>
        <dgm:layoutNode name="parentNode" styleLbl="revTx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>
                <dgm:adjLst/>
              </dgm:shape>
              <dgm:presOf axis="self"/>
              <dgm:constrLst>
                <dgm:constr type="lMarg"/>
                <dgm:constr type="bMarg"/>
                <dgm:constr type="tMarg"/>
              </dgm:constrLst>
            </dgm:if>
            <dgm:else name="Name9">
              <dgm:alg type="tx">
                <dgm:param type="autoTxRot" val="grav"/>
                <dgm:param type="parTxLTRAlign" val="l"/>
                <dgm:param type="parTxRTLAlign" val="l"/>
              </dgm:alg>
              <dgm:shape xmlns:r="http://schemas.openxmlformats.org/officeDocument/2006/relationships" rot="90" type="rect" r:blip="">
                <dgm:adjLst/>
              </dgm:shape>
              <dgm:presOf axis="self"/>
              <dgm:constrLst>
                <dgm:constr type="rMarg"/>
                <dgm:constr type="bMarg"/>
                <dgm:constr type="tMarg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1E29D3-306C-4B84-8AF9-3C8D6F29A8E4}" type="datetimeFigureOut">
              <a:rPr lang="ru-RU" smtClean="0"/>
              <a:t>29.11.2021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A158A4-D8DA-4596-B6F3-6A4670D27F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38436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рабочие программы учебных предметов, учебных курсов (в том числе внеурочной деятельности)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A158A4-D8DA-4596-B6F3-6A4670D27FED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92271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A158A4-D8DA-4596-B6F3-6A4670D27FED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72905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Изменения в связи с переходом на новый ФГОС НОО 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A158A4-D8DA-4596-B6F3-6A4670D27FED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41809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B31E1-4A9C-43B3-AD4E-956DEE34A975}" type="datetimeFigureOut">
              <a:rPr lang="ru-RU" smtClean="0"/>
              <a:t>29.11.2021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717BE5C0-00CF-45A2-BECF-73EAC96D05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02297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B31E1-4A9C-43B3-AD4E-956DEE34A975}" type="datetimeFigureOut">
              <a:rPr lang="ru-RU" smtClean="0"/>
              <a:t>29.11.2021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17BE5C0-00CF-45A2-BECF-73EAC96D05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669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B31E1-4A9C-43B3-AD4E-956DEE34A975}" type="datetimeFigureOut">
              <a:rPr lang="ru-RU" smtClean="0"/>
              <a:t>29.11.2021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17BE5C0-00CF-45A2-BECF-73EAC96D0547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681521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B31E1-4A9C-43B3-AD4E-956DEE34A975}" type="datetimeFigureOut">
              <a:rPr lang="ru-RU" smtClean="0"/>
              <a:t>29.11.2021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17BE5C0-00CF-45A2-BECF-73EAC96D05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98987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B31E1-4A9C-43B3-AD4E-956DEE34A975}" type="datetimeFigureOut">
              <a:rPr lang="ru-RU" smtClean="0"/>
              <a:t>29.11.2021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17BE5C0-00CF-45A2-BECF-73EAC96D0547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863070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B31E1-4A9C-43B3-AD4E-956DEE34A975}" type="datetimeFigureOut">
              <a:rPr lang="ru-RU" smtClean="0"/>
              <a:t>29.11.2021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17BE5C0-00CF-45A2-BECF-73EAC96D05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89370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B31E1-4A9C-43B3-AD4E-956DEE34A975}" type="datetimeFigureOut">
              <a:rPr lang="ru-RU" smtClean="0"/>
              <a:t>29.11.2021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BE5C0-00CF-45A2-BECF-73EAC96D05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91013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B31E1-4A9C-43B3-AD4E-956DEE34A975}" type="datetimeFigureOut">
              <a:rPr lang="ru-RU" smtClean="0"/>
              <a:t>29.11.2021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BE5C0-00CF-45A2-BECF-73EAC96D05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1298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B31E1-4A9C-43B3-AD4E-956DEE34A975}" type="datetimeFigureOut">
              <a:rPr lang="ru-RU" smtClean="0"/>
              <a:t>29.11.2021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BE5C0-00CF-45A2-BECF-73EAC96D05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23074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B31E1-4A9C-43B3-AD4E-956DEE34A975}" type="datetimeFigureOut">
              <a:rPr lang="ru-RU" smtClean="0"/>
              <a:t>29.11.2021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17BE5C0-00CF-45A2-BECF-73EAC96D05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8342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B31E1-4A9C-43B3-AD4E-956DEE34A975}" type="datetimeFigureOut">
              <a:rPr lang="ru-RU" smtClean="0"/>
              <a:t>29.11.2021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17BE5C0-00CF-45A2-BECF-73EAC96D05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5994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B31E1-4A9C-43B3-AD4E-956DEE34A975}" type="datetimeFigureOut">
              <a:rPr lang="ru-RU" smtClean="0"/>
              <a:t>29.11.2021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17BE5C0-00CF-45A2-BECF-73EAC96D05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44994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B31E1-4A9C-43B3-AD4E-956DEE34A975}" type="datetimeFigureOut">
              <a:rPr lang="ru-RU" smtClean="0"/>
              <a:t>29.11.2021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BE5C0-00CF-45A2-BECF-73EAC96D05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66113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B31E1-4A9C-43B3-AD4E-956DEE34A975}" type="datetimeFigureOut">
              <a:rPr lang="ru-RU" smtClean="0"/>
              <a:t>29.11.2021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BE5C0-00CF-45A2-BECF-73EAC96D05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6471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B31E1-4A9C-43B3-AD4E-956DEE34A975}" type="datetimeFigureOut">
              <a:rPr lang="ru-RU" smtClean="0"/>
              <a:t>29.11.2021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BE5C0-00CF-45A2-BECF-73EAC96D05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0999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B31E1-4A9C-43B3-AD4E-956DEE34A975}" type="datetimeFigureOut">
              <a:rPr lang="ru-RU" smtClean="0"/>
              <a:t>29.11.2021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17BE5C0-00CF-45A2-BECF-73EAC96D05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524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0B31E1-4A9C-43B3-AD4E-956DEE34A975}" type="datetimeFigureOut">
              <a:rPr lang="ru-RU" smtClean="0"/>
              <a:t>29.11.2021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717BE5C0-00CF-45A2-BECF-73EAC96D05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3460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  <p:sldLayoutId id="2147483808" r:id="rId12"/>
    <p:sldLayoutId id="2147483809" r:id="rId13"/>
    <p:sldLayoutId id="2147483810" r:id="rId14"/>
    <p:sldLayoutId id="2147483811" r:id="rId15"/>
    <p:sldLayoutId id="214748381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93792" y="1698673"/>
            <a:ext cx="8915399" cy="1466557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/>
              <a:t>Новый федеральный государственный образовательный стандарт начального общего образования: традиции и инновации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>
              <a:spcBef>
                <a:spcPct val="0"/>
              </a:spcBef>
            </a:pPr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Синебрюхова Вера Леонидовна</a:t>
            </a:r>
          </a:p>
          <a:p>
            <a:pPr algn="r">
              <a:spcBef>
                <a:spcPct val="0"/>
              </a:spcBef>
            </a:pPr>
            <a:r>
              <a:rPr lang="ru-RU" alt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к.п.н</a:t>
            </a:r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доцент </a:t>
            </a: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кафедры теории и методики дошкольного</a:t>
            </a:r>
          </a:p>
          <a:p>
            <a:pPr algn="r">
              <a:spcBef>
                <a:spcPct val="0"/>
              </a:spcBef>
            </a:pP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начального образования </a:t>
            </a:r>
            <a:r>
              <a:rPr lang="ru-RU" alt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СурГПУ</a:t>
            </a:r>
            <a:endParaRPr lang="ru-RU" alt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0654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89649" y="624110"/>
            <a:ext cx="9914963" cy="782659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Требования к предметным результатам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10491" y="2133600"/>
            <a:ext cx="10694121" cy="3777622"/>
          </a:xfrm>
        </p:spPr>
        <p:txBody>
          <a:bodyPr>
            <a:normAutofit/>
          </a:bodyPr>
          <a:lstStyle/>
          <a:p>
            <a:pPr algn="just"/>
            <a:r>
              <a:rPr lang="ru-RU" dirty="0">
                <a:solidFill>
                  <a:schemeClr val="tx1"/>
                </a:solidFill>
              </a:rPr>
              <a:t>ф</a:t>
            </a:r>
            <a:r>
              <a:rPr lang="ru-RU" dirty="0" smtClean="0">
                <a:solidFill>
                  <a:schemeClr val="tx1"/>
                </a:solidFill>
              </a:rPr>
              <a:t>ормулируются в </a:t>
            </a:r>
            <a:r>
              <a:rPr lang="ru-RU" dirty="0" err="1" smtClean="0">
                <a:solidFill>
                  <a:schemeClr val="tx1"/>
                </a:solidFill>
              </a:rPr>
              <a:t>деятельностной</a:t>
            </a:r>
            <a:r>
              <a:rPr lang="ru-RU" dirty="0" smtClean="0">
                <a:solidFill>
                  <a:schemeClr val="tx1"/>
                </a:solidFill>
              </a:rPr>
              <a:t> форме </a:t>
            </a:r>
            <a:r>
              <a:rPr lang="ru-RU" b="1" dirty="0" smtClean="0">
                <a:solidFill>
                  <a:schemeClr val="tx1"/>
                </a:solidFill>
              </a:rPr>
              <a:t>с усилением акцента на применение </a:t>
            </a:r>
            <a:r>
              <a:rPr lang="ru-RU" dirty="0" smtClean="0">
                <a:solidFill>
                  <a:schemeClr val="tx1"/>
                </a:solidFill>
              </a:rPr>
              <a:t>знаний и конкретных умений;</a:t>
            </a:r>
          </a:p>
          <a:p>
            <a:pPr algn="just"/>
            <a:r>
              <a:rPr lang="ru-RU" dirty="0">
                <a:solidFill>
                  <a:schemeClr val="tx1"/>
                </a:solidFill>
              </a:rPr>
              <a:t>ф</a:t>
            </a:r>
            <a:r>
              <a:rPr lang="ru-RU" dirty="0" smtClean="0">
                <a:solidFill>
                  <a:schemeClr val="tx1"/>
                </a:solidFill>
              </a:rPr>
              <a:t>ормулируются </a:t>
            </a:r>
            <a:r>
              <a:rPr lang="ru-RU" b="1" dirty="0" smtClean="0">
                <a:solidFill>
                  <a:schemeClr val="tx1"/>
                </a:solidFill>
              </a:rPr>
              <a:t>на основе документов стратегического планирования </a:t>
            </a:r>
            <a:r>
              <a:rPr lang="ru-RU" dirty="0" smtClean="0">
                <a:solidFill>
                  <a:schemeClr val="tx1"/>
                </a:solidFill>
              </a:rPr>
              <a:t>с учетом результатов проводимых на федеральном уровне процедур оценки качества образования (всероссийских проверочных работ, национальных исследований образования, международных сравнительных исследований);</a:t>
            </a:r>
          </a:p>
          <a:p>
            <a:pPr algn="just"/>
            <a:r>
              <a:rPr lang="ru-RU" dirty="0">
                <a:solidFill>
                  <a:schemeClr val="tx1"/>
                </a:solidFill>
              </a:rPr>
              <a:t>о</a:t>
            </a:r>
            <a:r>
              <a:rPr lang="ru-RU" dirty="0" smtClean="0">
                <a:solidFill>
                  <a:schemeClr val="tx1"/>
                </a:solidFill>
              </a:rPr>
              <a:t>пределяют минимум содержания начального общего образования, изучение которого гарантирует государство, </a:t>
            </a:r>
            <a:r>
              <a:rPr lang="ru-RU" b="1" dirty="0" smtClean="0">
                <a:solidFill>
                  <a:schemeClr val="tx1"/>
                </a:solidFill>
              </a:rPr>
              <a:t>построенного в логике изучения каждого учебного предмета;</a:t>
            </a:r>
          </a:p>
          <a:p>
            <a:pPr algn="just"/>
            <a:r>
              <a:rPr lang="ru-RU" b="1" dirty="0">
                <a:solidFill>
                  <a:schemeClr val="tx1"/>
                </a:solidFill>
              </a:rPr>
              <a:t>у</a:t>
            </a:r>
            <a:r>
              <a:rPr lang="ru-RU" b="1" dirty="0" smtClean="0">
                <a:solidFill>
                  <a:schemeClr val="tx1"/>
                </a:solidFill>
              </a:rPr>
              <a:t>силивают акценты на изучение явлений и процессов </a:t>
            </a:r>
            <a:r>
              <a:rPr lang="ru-RU" dirty="0" smtClean="0">
                <a:solidFill>
                  <a:schemeClr val="tx1"/>
                </a:solidFill>
              </a:rPr>
              <a:t>современной России и мира в целом, современного состояния науки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1810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ChangeArrowheads="1"/>
          </p:cNvSpPr>
          <p:nvPr/>
        </p:nvSpPr>
        <p:spPr bwMode="auto">
          <a:xfrm>
            <a:off x="545691" y="620714"/>
            <a:ext cx="11285238" cy="53553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200" b="1" dirty="0">
                <a:solidFill>
                  <a:srgbClr val="0000FF"/>
                </a:solidFill>
              </a:rPr>
              <a:t>Система оценки достижения планируемых результатов освоения ООП </a:t>
            </a:r>
            <a:r>
              <a:rPr lang="ru-RU" altLang="ru-RU" sz="2200" b="1" dirty="0" smtClean="0">
                <a:solidFill>
                  <a:srgbClr val="0000FF"/>
                </a:solidFill>
              </a:rPr>
              <a:t>НОО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200" b="1" dirty="0" smtClean="0">
              <a:solidFill>
                <a:srgbClr val="0000FF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200" b="1" dirty="0">
              <a:solidFill>
                <a:srgbClr val="0000FF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600" b="1" dirty="0">
              <a:solidFill>
                <a:srgbClr val="0000FF"/>
              </a:solidFill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2200" b="1" dirty="0"/>
              <a:t>Соответствие форм, видов промежуточной аттестации локальным нормативным актам школы, регламентирующим оценку качества образования: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600" dirty="0"/>
          </a:p>
          <a:p>
            <a:pPr marL="342900" indent="-342900" algn="just" eaLnBrk="1" hangingPunct="1">
              <a:spcBef>
                <a:spcPct val="0"/>
              </a:spcBef>
              <a:buFontTx/>
              <a:buChar char="-"/>
            </a:pPr>
            <a:r>
              <a:rPr lang="ru-RU" altLang="ru-RU" sz="2200" dirty="0" smtClean="0"/>
              <a:t>положению </a:t>
            </a:r>
            <a:r>
              <a:rPr lang="ru-RU" altLang="ru-RU" sz="2200" dirty="0"/>
              <a:t>о формах, периодичности и порядке текущего контроля успеваемости и промежуточной аттестации учеников по основным общеобразовательным программам</a:t>
            </a:r>
            <a:r>
              <a:rPr lang="ru-RU" altLang="ru-RU" sz="2200" dirty="0" smtClean="0"/>
              <a:t>;</a:t>
            </a:r>
          </a:p>
          <a:p>
            <a:pPr marL="342900" indent="-342900" algn="just" eaLnBrk="1" hangingPunct="1">
              <a:spcBef>
                <a:spcPct val="0"/>
              </a:spcBef>
              <a:buFontTx/>
              <a:buChar char="-"/>
            </a:pPr>
            <a:endParaRPr lang="ru-RU" altLang="ru-RU" sz="2200" dirty="0"/>
          </a:p>
          <a:p>
            <a:pPr marL="342900" indent="-342900" algn="just" eaLnBrk="1" hangingPunct="1">
              <a:spcBef>
                <a:spcPct val="0"/>
              </a:spcBef>
              <a:buFontTx/>
              <a:buChar char="-"/>
            </a:pPr>
            <a:r>
              <a:rPr lang="ru-RU" altLang="ru-RU" sz="2200" dirty="0" smtClean="0"/>
              <a:t>положению </a:t>
            </a:r>
            <a:r>
              <a:rPr lang="ru-RU" altLang="ru-RU" sz="2200" dirty="0"/>
              <a:t>о ВСОКО</a:t>
            </a:r>
            <a:r>
              <a:rPr lang="ru-RU" altLang="ru-RU" sz="2200" dirty="0" smtClean="0"/>
              <a:t>;</a:t>
            </a:r>
          </a:p>
          <a:p>
            <a:pPr algn="just" eaLnBrk="1" hangingPunct="1">
              <a:spcBef>
                <a:spcPct val="0"/>
              </a:spcBef>
              <a:buNone/>
            </a:pPr>
            <a:endParaRPr lang="ru-RU" altLang="ru-RU" sz="2200" dirty="0"/>
          </a:p>
          <a:p>
            <a:pPr marL="342900" indent="-342900" algn="just" eaLnBrk="1" hangingPunct="1">
              <a:spcBef>
                <a:spcPct val="0"/>
              </a:spcBef>
              <a:buFontTx/>
              <a:buChar char="-"/>
            </a:pPr>
            <a:r>
              <a:rPr lang="ru-RU" altLang="ru-RU" sz="2200" dirty="0" smtClean="0"/>
              <a:t>положению </a:t>
            </a:r>
            <a:r>
              <a:rPr lang="ru-RU" altLang="ru-RU" sz="2200" dirty="0"/>
              <a:t>о портфолио</a:t>
            </a:r>
            <a:r>
              <a:rPr lang="ru-RU" altLang="ru-RU" sz="2200" dirty="0" smtClean="0"/>
              <a:t>;</a:t>
            </a:r>
          </a:p>
          <a:p>
            <a:pPr marL="342900" indent="-342900" algn="just" eaLnBrk="1" hangingPunct="1">
              <a:spcBef>
                <a:spcPct val="0"/>
              </a:spcBef>
              <a:buFontTx/>
              <a:buChar char="-"/>
            </a:pPr>
            <a:endParaRPr lang="ru-RU" altLang="ru-RU" sz="2200" dirty="0"/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2200" dirty="0"/>
              <a:t>- </a:t>
            </a:r>
            <a:r>
              <a:rPr lang="ru-RU" altLang="ru-RU" sz="2200" dirty="0" smtClean="0"/>
              <a:t> положению </a:t>
            </a:r>
            <a:r>
              <a:rPr lang="ru-RU" altLang="ru-RU" sz="2200" dirty="0"/>
              <a:t>о фонде оценочных средств	</a:t>
            </a:r>
            <a:r>
              <a:rPr lang="ru-RU" altLang="ru-RU" sz="2200" dirty="0">
                <a:solidFill>
                  <a:schemeClr val="tx2"/>
                </a:solidFill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064271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5102942"/>
            <a:ext cx="10665542" cy="1199383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Рабочие программы учебных предметов, учебных курсов (в том числе внеурочной деятельности), учебных модулей формируются с учетом 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рабочей программы воспитания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(п.31.1, ФГОС НОО)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20767911"/>
              </p:ext>
            </p:extLst>
          </p:nvPr>
        </p:nvGraphicFramePr>
        <p:xfrm>
          <a:off x="838200" y="207818"/>
          <a:ext cx="10515600" cy="50643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2260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2514" name="Group 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5442366"/>
              </p:ext>
            </p:extLst>
          </p:nvPr>
        </p:nvGraphicFramePr>
        <p:xfrm>
          <a:off x="1524000" y="659891"/>
          <a:ext cx="9144000" cy="6398568"/>
        </p:xfrm>
        <a:graphic>
          <a:graphicData uri="http://schemas.openxmlformats.org/drawingml/2006/table">
            <a:tbl>
              <a:tblPr/>
              <a:tblGrid>
                <a:gridCol w="2700338">
                  <a:extLst>
                    <a:ext uri="{9D8B030D-6E8A-4147-A177-3AD203B41FA5}">
                      <a16:colId xmlns:a16="http://schemas.microsoft.com/office/drawing/2014/main" val="985640085"/>
                    </a:ext>
                  </a:extLst>
                </a:gridCol>
                <a:gridCol w="3095625">
                  <a:extLst>
                    <a:ext uri="{9D8B030D-6E8A-4147-A177-3AD203B41FA5}">
                      <a16:colId xmlns:a16="http://schemas.microsoft.com/office/drawing/2014/main" val="1715123300"/>
                    </a:ext>
                  </a:extLst>
                </a:gridCol>
                <a:gridCol w="3348037">
                  <a:extLst>
                    <a:ext uri="{9D8B030D-6E8A-4147-A177-3AD203B41FA5}">
                      <a16:colId xmlns:a16="http://schemas.microsoft.com/office/drawing/2014/main" val="1072299783"/>
                    </a:ext>
                  </a:extLst>
                </a:gridCol>
              </a:tblGrid>
              <a:tr h="360363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Критерий</a:t>
                      </a:r>
                    </a:p>
                  </a:txBody>
                  <a:tcPr marT="45715" marB="45715" horzOverflow="overflow">
                    <a:lnL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Старый ФГОС</a:t>
                      </a:r>
                    </a:p>
                  </a:txBody>
                  <a:tcPr marT="45715" marB="45715" horzOverflow="overflow">
                    <a:lnL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Новый ФГОС</a:t>
                      </a:r>
                    </a:p>
                  </a:txBody>
                  <a:tcPr marT="45715" marB="45715" horzOverflow="overflow">
                    <a:lnL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3253956"/>
                  </a:ext>
                </a:extLst>
              </a:tr>
              <a:tr h="10064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Виды программ</a:t>
                      </a:r>
                    </a:p>
                  </a:txBody>
                  <a:tcPr marT="45715" marB="45715" horzOverflow="overflow">
                    <a:lnL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Рабочие программы учебных предметов и курсов, в том числе и внеурочной деятельности</a:t>
                      </a:r>
                    </a:p>
                  </a:txBody>
                  <a:tcPr marT="45715" marB="45715" horzOverflow="overflow">
                    <a:lnL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Рабочие программы учебных предметов, учебных курсов, в том числе и внеурочной деятельности, </a:t>
                      </a: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учебных модулей</a:t>
                      </a:r>
                    </a:p>
                  </a:txBody>
                  <a:tcPr marT="45715" marB="45715" horzOverflow="overflow">
                    <a:lnL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465816"/>
                  </a:ext>
                </a:extLst>
              </a:tr>
              <a:tr h="10064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Структура рабочих программ</a:t>
                      </a:r>
                    </a:p>
                  </a:txBody>
                  <a:tcPr marT="45715" marB="45715" horzOverflow="overflow">
                    <a:lnL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Различается для рабочих программ </a:t>
                      </a:r>
                      <a:r>
                        <a:rPr kumimoji="0" lang="ru-RU" alt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учебных предметов, курсов и курсов внеурочной деятельности</a:t>
                      </a:r>
                    </a:p>
                  </a:txBody>
                  <a:tcPr marT="45715" marB="45715" horzOverflow="overflow">
                    <a:lnL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Одинаковая для всех рабочих программ</a:t>
                      </a:r>
                      <a:r>
                        <a:rPr kumimoji="0" lang="ru-RU" alt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в том числе и программ внеурочной деятельности</a:t>
                      </a:r>
                    </a:p>
                  </a:txBody>
                  <a:tcPr marT="45715" marB="45715" horzOverflow="overflow">
                    <a:lnL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7395705"/>
                  </a:ext>
                </a:extLst>
              </a:tr>
              <a:tr h="10064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Тематическое планирование рабочих программ учебных предметов, курсов</a:t>
                      </a:r>
                    </a:p>
                  </a:txBody>
                  <a:tcPr marT="45715" marB="45715" horzOverflow="overflow">
                    <a:lnL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Разрабатывалось в соответствии с Приказом №1015 Министерства образования и науки РФ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	</a:t>
                      </a:r>
                    </a:p>
                  </a:txBody>
                  <a:tcPr marT="45715" marB="45715" horzOverflow="overflow">
                    <a:lnL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Приказ № 1015 утратил силу. 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 учетом рабочей программы воспитания</a:t>
                      </a:r>
                      <a:r>
                        <a:rPr kumimoji="0" lang="ru-RU" alt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с указанием количества академических часов, отводимых на освоение каждой темы и </a:t>
                      </a: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возможности использования по этой теме ЭОР и ЦОР</a:t>
                      </a:r>
                    </a:p>
                  </a:txBody>
                  <a:tcPr marT="45715" marB="45715" anchor="ctr" horzOverflow="overflow">
                    <a:lnL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8250977"/>
                  </a:ext>
                </a:extLst>
              </a:tr>
              <a:tr h="10064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Тематическое планирование рабочих программ курсов внеурочной деятельности </a:t>
                      </a:r>
                    </a:p>
                  </a:txBody>
                  <a:tcPr marT="45715" marB="45715" horzOverflow="overflow">
                    <a:lnL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1915796"/>
                  </a:ext>
                </a:extLst>
              </a:tr>
              <a:tr h="5492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Учет программы воспитания</a:t>
                      </a:r>
                    </a:p>
                  </a:txBody>
                  <a:tcPr marT="45715" marB="45715" horzOverflow="overflow">
                    <a:lnL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</a:t>
                      </a:r>
                    </a:p>
                  </a:txBody>
                  <a:tcPr marT="45715" marB="45715" horzOverflow="overflow">
                    <a:lnL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Во всех разделах предметной рабочей программы </a:t>
                      </a:r>
                    </a:p>
                  </a:txBody>
                  <a:tcPr marT="45715" marB="45715" horzOverflow="overflow">
                    <a:lnL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0070632"/>
                  </a:ext>
                </a:extLst>
              </a:tr>
              <a:tr h="105092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Особенности рабочей программы курса внеурочной деятельности </a:t>
                      </a:r>
                    </a:p>
                  </a:txBody>
                  <a:tcPr marT="45715" marB="45715" horzOverflow="overflow">
                    <a:lnL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содержании программы должны быть указаны </a:t>
                      </a: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формы организации</a:t>
                      </a:r>
                      <a:r>
                        <a:rPr kumimoji="0" lang="ru-RU" alt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(например, экскурсия) </a:t>
                      </a: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 виды деятельности </a:t>
                      </a:r>
                      <a:r>
                        <a:rPr kumimoji="0" lang="ru-RU" alt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(например, туристическая)	</a:t>
                      </a:r>
                    </a:p>
                  </a:txBody>
                  <a:tcPr marT="45715" marB="45715" horzOverflow="overflow">
                    <a:lnL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программе должны быть указаны </a:t>
                      </a: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формы проведения занятий </a:t>
                      </a:r>
                      <a:r>
                        <a:rPr kumimoji="0" lang="ru-RU" alt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5" marB="45715" horzOverflow="overflow">
                    <a:lnL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4278775"/>
                  </a:ext>
                </a:extLst>
              </a:tr>
            </a:tbl>
          </a:graphicData>
        </a:graphic>
      </p:graphicFrame>
      <p:sp>
        <p:nvSpPr>
          <p:cNvPr id="62499" name="Rectangle 48"/>
          <p:cNvSpPr>
            <a:spLocks noChangeArrowheads="1"/>
          </p:cNvSpPr>
          <p:nvPr/>
        </p:nvSpPr>
        <p:spPr bwMode="auto">
          <a:xfrm>
            <a:off x="1524000" y="1"/>
            <a:ext cx="9144000" cy="3667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rgbClr val="FF0000"/>
                </a:solidFill>
              </a:rPr>
              <a:t>Требования к рабочим программам</a:t>
            </a:r>
          </a:p>
        </p:txBody>
      </p:sp>
    </p:spTree>
    <p:extLst>
      <p:ext uri="{BB962C8B-B14F-4D97-AF65-F5344CB8AC3E}">
        <p14:creationId xmlns:p14="http://schemas.microsoft.com/office/powerpoint/2010/main" val="2374756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ChangeArrowheads="1"/>
          </p:cNvSpPr>
          <p:nvPr/>
        </p:nvSpPr>
        <p:spPr bwMode="auto">
          <a:xfrm>
            <a:off x="1524000" y="188913"/>
            <a:ext cx="9144000" cy="641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rgbClr val="0000FF"/>
                </a:solidFill>
              </a:rPr>
              <a:t>Рабочая программа воспитания</a:t>
            </a:r>
            <a:r>
              <a:rPr lang="ru-RU" altLang="ru-RU" sz="1800" b="1" dirty="0">
                <a:solidFill>
                  <a:srgbClr val="FF0000"/>
                </a:solidFill>
              </a:rPr>
              <a:t>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chemeClr val="tx2"/>
                </a:solidFill>
              </a:rPr>
              <a:t>требования к структуре рабочей программы воспитания</a:t>
            </a:r>
          </a:p>
        </p:txBody>
      </p:sp>
      <p:graphicFrame>
        <p:nvGraphicFramePr>
          <p:cNvPr id="63522" name="Group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0358984"/>
              </p:ext>
            </p:extLst>
          </p:nvPr>
        </p:nvGraphicFramePr>
        <p:xfrm>
          <a:off x="1524000" y="1361104"/>
          <a:ext cx="9814560" cy="3291860"/>
        </p:xfrm>
        <a:graphic>
          <a:graphicData uri="http://schemas.openxmlformats.org/drawingml/2006/table">
            <a:tbl>
              <a:tblPr/>
              <a:tblGrid>
                <a:gridCol w="1042797">
                  <a:extLst>
                    <a:ext uri="{9D8B030D-6E8A-4147-A177-3AD203B41FA5}">
                      <a16:colId xmlns:a16="http://schemas.microsoft.com/office/drawing/2014/main" val="834561087"/>
                    </a:ext>
                  </a:extLst>
                </a:gridCol>
                <a:gridCol w="4791414">
                  <a:extLst>
                    <a:ext uri="{9D8B030D-6E8A-4147-A177-3AD203B41FA5}">
                      <a16:colId xmlns:a16="http://schemas.microsoft.com/office/drawing/2014/main" val="1280652750"/>
                    </a:ext>
                  </a:extLst>
                </a:gridCol>
                <a:gridCol w="3980349">
                  <a:extLst>
                    <a:ext uri="{9D8B030D-6E8A-4147-A177-3AD203B41FA5}">
                      <a16:colId xmlns:a16="http://schemas.microsoft.com/office/drawing/2014/main" val="1280241742"/>
                    </a:ext>
                  </a:extLst>
                </a:gridCol>
              </a:tblGrid>
              <a:tr h="51752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№ раздела</a:t>
                      </a:r>
                    </a:p>
                  </a:txBody>
                  <a:tcPr marT="45722" marB="45722" horzOverflow="overflow">
                    <a:lnL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Старый ФГОС</a:t>
                      </a:r>
                    </a:p>
                  </a:txBody>
                  <a:tcPr marT="45722" marB="45722" horzOverflow="overflow">
                    <a:lnL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Новый ФГОС</a:t>
                      </a:r>
                    </a:p>
                  </a:txBody>
                  <a:tcPr marT="45722" marB="45722" horzOverflow="overflow">
                    <a:lnL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6043430"/>
                  </a:ext>
                </a:extLst>
              </a:tr>
              <a:tr h="51752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T="45722" marB="45722" horzOverflow="overflow">
                    <a:lnL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Описание особенностей воспитательного процесса</a:t>
                      </a:r>
                    </a:p>
                  </a:txBody>
                  <a:tcPr marT="45722" marB="45722" horzOverflow="overflow">
                    <a:lnL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Анализ воспитательного процесса в образовательной организации</a:t>
                      </a:r>
                    </a:p>
                  </a:txBody>
                  <a:tcPr marT="45722" marB="45722" horzOverflow="overflow">
                    <a:lnL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8251190"/>
                  </a:ext>
                </a:extLst>
              </a:tr>
              <a:tr h="30480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T="45722" marB="45722" horzOverflow="overflow">
                    <a:lnL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Цель и задачи воспитания обучающихся </a:t>
                      </a:r>
                    </a:p>
                  </a:txBody>
                  <a:tcPr marT="45722" marB="45722" horzOverflow="overflow">
                    <a:lnL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Цель и задачи воспитания обучающихся</a:t>
                      </a:r>
                    </a:p>
                  </a:txBody>
                  <a:tcPr marT="45722" marB="45722" horzOverflow="overflow">
                    <a:lnL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1558419"/>
                  </a:ext>
                </a:extLst>
              </a:tr>
              <a:tr h="11080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T="45722" marB="45722" horzOverflow="overflow">
                    <a:lnL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Виды, формы и содержание совместной деятельности педагогических работников, обучающихся и социальных партнеров организации, осуществляющей образовательную деятельность 	</a:t>
                      </a:r>
                    </a:p>
                  </a:txBody>
                  <a:tcPr marT="45722" marB="45722" horzOverflow="overflow">
                    <a:lnL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Виды, формы и </a:t>
                      </a: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содержание воспитательной деятельности с учетом специфики организации, интересов субъекта воспитания, тематики учебных модулей 	</a:t>
                      </a:r>
                    </a:p>
                  </a:txBody>
                  <a:tcPr marT="45722" marB="45722" anchor="ctr" horzOverflow="overflow">
                    <a:lnL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5002388"/>
                  </a:ext>
                </a:extLst>
              </a:tr>
              <a:tr h="747713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T="45722" marB="45722" horzOverflow="overflow">
                    <a:lnL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Основные направления самоанализа воспитательной работы в организации, осуществляющей образовательную деятельность </a:t>
                      </a:r>
                    </a:p>
                  </a:txBody>
                  <a:tcPr marT="45722" marB="45722" horzOverflow="overflow">
                    <a:lnL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!!!</a:t>
                      </a: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Система поощрения социальной успешности и проявлений активной жизненной позиции обучающихся</a:t>
                      </a:r>
                    </a:p>
                  </a:txBody>
                  <a:tcPr marT="45722" marB="45722" horzOverflow="overflow">
                    <a:lnL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0914971"/>
                  </a:ext>
                </a:extLst>
              </a:tr>
            </a:tbl>
          </a:graphicData>
        </a:graphic>
      </p:graphicFrame>
      <p:sp>
        <p:nvSpPr>
          <p:cNvPr id="63517" name="Rectangle 67"/>
          <p:cNvSpPr>
            <a:spLocks noChangeArrowheads="1"/>
          </p:cNvSpPr>
          <p:nvPr/>
        </p:nvSpPr>
        <p:spPr bwMode="auto">
          <a:xfrm>
            <a:off x="1524000" y="4652964"/>
            <a:ext cx="9144000" cy="369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3639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3"/>
          <p:cNvSpPr>
            <a:spLocks noChangeArrowheads="1"/>
          </p:cNvSpPr>
          <p:nvPr/>
        </p:nvSpPr>
        <p:spPr bwMode="auto">
          <a:xfrm>
            <a:off x="1524000" y="188914"/>
            <a:ext cx="9144000" cy="9159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rgbClr val="0000FF"/>
                </a:solidFill>
              </a:rPr>
              <a:t>Предметные области и предметы</a:t>
            </a:r>
            <a:r>
              <a:rPr lang="ru-RU" altLang="ru-RU" sz="1800" b="1" dirty="0"/>
              <a:t> </a:t>
            </a:r>
            <a:endParaRPr lang="ru-RU" altLang="ru-RU" sz="1800" dirty="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dirty="0"/>
              <a:t>новые ФГОС НОО регламентируют перечень обязательных предметных областей, учебных предметов и учебных модулей. </a:t>
            </a:r>
          </a:p>
        </p:txBody>
      </p:sp>
      <p:graphicFrame>
        <p:nvGraphicFramePr>
          <p:cNvPr id="65574" name="Group 3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4323838"/>
              </p:ext>
            </p:extLst>
          </p:nvPr>
        </p:nvGraphicFramePr>
        <p:xfrm>
          <a:off x="1524000" y="1412875"/>
          <a:ext cx="9144000" cy="5548322"/>
        </p:xfrm>
        <a:graphic>
          <a:graphicData uri="http://schemas.openxmlformats.org/drawingml/2006/table">
            <a:tbl>
              <a:tblPr/>
              <a:tblGrid>
                <a:gridCol w="3563938">
                  <a:extLst>
                    <a:ext uri="{9D8B030D-6E8A-4147-A177-3AD203B41FA5}">
                      <a16:colId xmlns:a16="http://schemas.microsoft.com/office/drawing/2014/main" val="1520252655"/>
                    </a:ext>
                  </a:extLst>
                </a:gridCol>
                <a:gridCol w="5580062">
                  <a:extLst>
                    <a:ext uri="{9D8B030D-6E8A-4147-A177-3AD203B41FA5}">
                      <a16:colId xmlns:a16="http://schemas.microsoft.com/office/drawing/2014/main" val="4286036606"/>
                    </a:ext>
                  </a:extLst>
                </a:gridCol>
              </a:tblGrid>
              <a:tr h="28892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Предметные области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Учебные предметы (учебные модули)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0820564"/>
                  </a:ext>
                </a:extLst>
              </a:tr>
              <a:tr h="52705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Русский язык и литературное чтение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Русский язык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Литературное чтение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5662938"/>
                  </a:ext>
                </a:extLst>
              </a:tr>
              <a:tr h="52705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Родной язык и литературное чтение на родном языке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Родной язык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Литературное чтение на родном языке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7761727"/>
                  </a:ext>
                </a:extLst>
              </a:tr>
              <a:tr h="28892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Иностранный язык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Иностранный язык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6207771"/>
                  </a:ext>
                </a:extLst>
              </a:tr>
              <a:tr h="28892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Математика и  информатика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Математика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8265131"/>
                  </a:ext>
                </a:extLst>
              </a:tr>
              <a:tr h="487363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Обществознание и естествознание (Окружающий мир)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Окружающий мир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7950261"/>
                  </a:ext>
                </a:extLst>
              </a:tr>
              <a:tr h="171608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Основы религиозных культур и светской этики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Основы религиозных культур и светской этики: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• учебный модуль «Основы православной культуры»;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• учебный модуль «Основы иудейской культуры»;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• учебный модуль «Основы буддистской культуры»;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• учебный модуль «Основы исламской культуры»;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• учебный модуль «Основы религиозных культур народов России»;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• учебный модуль «Основы светской этики» 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4276756"/>
                  </a:ext>
                </a:extLst>
              </a:tr>
              <a:tr h="52705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Искусство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Изобразительное искусство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Музыка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9951891"/>
                  </a:ext>
                </a:extLst>
              </a:tr>
              <a:tr h="28892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Технология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Технология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750738"/>
                  </a:ext>
                </a:extLst>
              </a:tr>
              <a:tr h="40640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Физическая культура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Физическая культура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44216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2217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3"/>
          <p:cNvSpPr>
            <a:spLocks noChangeArrowheads="1"/>
          </p:cNvSpPr>
          <p:nvPr/>
        </p:nvSpPr>
        <p:spPr bwMode="auto">
          <a:xfrm>
            <a:off x="1524000" y="188914"/>
            <a:ext cx="9144000" cy="4270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200" b="1" dirty="0">
                <a:solidFill>
                  <a:srgbClr val="0000FF"/>
                </a:solidFill>
              </a:rPr>
              <a:t>Объем урочной и внеурочной деятельности</a:t>
            </a:r>
            <a:r>
              <a:rPr lang="ru-RU" altLang="ru-RU" sz="2200" dirty="0">
                <a:solidFill>
                  <a:srgbClr val="0000FF"/>
                </a:solidFill>
              </a:rPr>
              <a:t> </a:t>
            </a:r>
          </a:p>
        </p:txBody>
      </p:sp>
      <p:graphicFrame>
        <p:nvGraphicFramePr>
          <p:cNvPr id="66589" name="Group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706153"/>
              </p:ext>
            </p:extLst>
          </p:nvPr>
        </p:nvGraphicFramePr>
        <p:xfrm>
          <a:off x="1524000" y="981075"/>
          <a:ext cx="9144000" cy="1871346"/>
        </p:xfrm>
        <a:graphic>
          <a:graphicData uri="http://schemas.openxmlformats.org/drawingml/2006/table">
            <a:tbl>
              <a:tblPr/>
              <a:tblGrid>
                <a:gridCol w="3048000">
                  <a:extLst>
                    <a:ext uri="{9D8B030D-6E8A-4147-A177-3AD203B41FA5}">
                      <a16:colId xmlns:a16="http://schemas.microsoft.com/office/drawing/2014/main" val="119906648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673282082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215154668"/>
                    </a:ext>
                  </a:extLst>
                </a:gridCol>
              </a:tblGrid>
              <a:tr h="2317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Границы аудиторной нагрузки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Старый ФГОС НОО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Новый ФГОС НОО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1953289"/>
                  </a:ext>
                </a:extLst>
              </a:tr>
              <a:tr h="715963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Минимум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2904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!!!</a:t>
                      </a: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2954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5105637"/>
                  </a:ext>
                </a:extLst>
              </a:tr>
              <a:tr h="576263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Максимум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3345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3190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7323335"/>
                  </a:ext>
                </a:extLst>
              </a:tr>
            </a:tbl>
          </a:graphicData>
        </a:graphic>
      </p:graphicFrame>
      <p:sp>
        <p:nvSpPr>
          <p:cNvPr id="66581" name="Rectangle 69"/>
          <p:cNvSpPr>
            <a:spLocks noChangeArrowheads="1"/>
          </p:cNvSpPr>
          <p:nvPr/>
        </p:nvSpPr>
        <p:spPr bwMode="auto">
          <a:xfrm>
            <a:off x="1524001" y="3141664"/>
            <a:ext cx="8964613" cy="8540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b="1" dirty="0">
                <a:solidFill>
                  <a:srgbClr val="009900"/>
                </a:solidFill>
              </a:rPr>
              <a:t>!!!</a:t>
            </a:r>
            <a:r>
              <a:rPr lang="ru-RU" altLang="ru-RU" sz="1800" b="1" dirty="0">
                <a:solidFill>
                  <a:schemeClr val="tx2"/>
                </a:solidFill>
              </a:rPr>
              <a:t> Уменьшили объем </a:t>
            </a:r>
            <a:r>
              <a:rPr lang="ru-RU" altLang="ru-RU" sz="1800" b="1" dirty="0">
                <a:solidFill>
                  <a:srgbClr val="0000FF"/>
                </a:solidFill>
              </a:rPr>
              <a:t>внеурочной деятельности</a:t>
            </a:r>
            <a:r>
              <a:rPr lang="ru-RU" altLang="ru-RU" sz="1800" b="1" dirty="0">
                <a:solidFill>
                  <a:schemeClr val="tx2"/>
                </a:solidFill>
              </a:rPr>
              <a:t> на уровне НОО. Теперь вместо 1350 можно запланировать до 1320 часов за четыре года. </a:t>
            </a:r>
          </a:p>
        </p:txBody>
      </p:sp>
    </p:spTree>
    <p:extLst>
      <p:ext uri="{BB962C8B-B14F-4D97-AF65-F5344CB8AC3E}">
        <p14:creationId xmlns:p14="http://schemas.microsoft.com/office/powerpoint/2010/main" val="230054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4"/>
          <p:cNvSpPr>
            <a:spLocks noChangeArrowheads="1"/>
          </p:cNvSpPr>
          <p:nvPr/>
        </p:nvSpPr>
        <p:spPr bwMode="auto">
          <a:xfrm>
            <a:off x="1495864" y="405400"/>
            <a:ext cx="10405403" cy="606319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 b="1" dirty="0" smtClean="0">
              <a:solidFill>
                <a:srgbClr val="0000FF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dirty="0" smtClean="0">
                <a:solidFill>
                  <a:srgbClr val="FF0000"/>
                </a:solidFill>
              </a:rPr>
              <a:t>ОРГАНИЗАЦИОННЫЙ РАЗДЕЛ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 b="1" dirty="0">
              <a:solidFill>
                <a:srgbClr val="0000FF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 b="1" dirty="0">
              <a:solidFill>
                <a:srgbClr val="0000FF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 smtClean="0">
                <a:solidFill>
                  <a:srgbClr val="0000FF"/>
                </a:solidFill>
              </a:rPr>
              <a:t>Информационно-образовательная </a:t>
            </a:r>
            <a:r>
              <a:rPr lang="ru-RU" altLang="ru-RU" sz="1800" b="1" dirty="0">
                <a:solidFill>
                  <a:srgbClr val="0000FF"/>
                </a:solidFill>
              </a:rPr>
              <a:t>среда</a:t>
            </a:r>
            <a:r>
              <a:rPr lang="ru-RU" altLang="ru-RU" sz="1800" b="1" dirty="0">
                <a:solidFill>
                  <a:schemeClr val="tx2"/>
                </a:solidFill>
              </a:rPr>
              <a:t> </a:t>
            </a:r>
            <a:endParaRPr lang="ru-RU" altLang="ru-RU" sz="1800" dirty="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b="1" dirty="0">
                <a:solidFill>
                  <a:srgbClr val="FF0000"/>
                </a:solidFill>
              </a:rPr>
              <a:t>!!! </a:t>
            </a:r>
            <a:r>
              <a:rPr lang="ru-RU" altLang="ru-RU" sz="1800" dirty="0"/>
              <a:t>Согласно старым ФГОС </a:t>
            </a:r>
            <a:r>
              <a:rPr lang="ru-RU" altLang="ru-RU" sz="1800" b="1" dirty="0">
                <a:solidFill>
                  <a:srgbClr val="FF0000"/>
                </a:solidFill>
              </a:rPr>
              <a:t>у учеников </a:t>
            </a:r>
            <a:r>
              <a:rPr lang="ru-RU" altLang="ru-RU" sz="1800" b="1" dirty="0"/>
              <a:t>в школьной библиотеке</a:t>
            </a:r>
            <a:r>
              <a:rPr lang="ru-RU" altLang="ru-RU" sz="1800" dirty="0"/>
              <a:t> должен быть доступ к информационным </a:t>
            </a:r>
            <a:r>
              <a:rPr lang="ru-RU" altLang="ru-RU" sz="1800" dirty="0" err="1"/>
              <a:t>интернет-ресурсам</a:t>
            </a:r>
            <a:r>
              <a:rPr lang="ru-RU" altLang="ru-RU" sz="1800" dirty="0"/>
              <a:t>, коллекциям медиа-ресурсов</a:t>
            </a:r>
            <a:r>
              <a:rPr lang="ru-RU" altLang="ru-RU" sz="1800" dirty="0">
                <a:solidFill>
                  <a:schemeClr val="tx2"/>
                </a:solidFill>
              </a:rPr>
              <a:t>. </a:t>
            </a:r>
            <a:endParaRPr lang="ru-RU" altLang="ru-RU" sz="1800" dirty="0" smtClean="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 dirty="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dirty="0" smtClean="0"/>
              <a:t>Новые </a:t>
            </a:r>
            <a:r>
              <a:rPr lang="ru-RU" altLang="ru-RU" sz="1800" dirty="0"/>
              <a:t>ФГОС определяют, что </a:t>
            </a:r>
            <a:r>
              <a:rPr lang="ru-RU" altLang="ru-RU" sz="1800" b="1" dirty="0"/>
              <a:t>доступ к информационно-образовательной среде должен быть</a:t>
            </a:r>
            <a:r>
              <a:rPr lang="ru-RU" altLang="ru-RU" sz="1800" dirty="0"/>
              <a:t> </a:t>
            </a:r>
            <a:r>
              <a:rPr lang="ru-RU" altLang="ru-RU" sz="1800" b="1" dirty="0">
                <a:solidFill>
                  <a:srgbClr val="FF0000"/>
                </a:solidFill>
              </a:rPr>
              <a:t>у каждого ученика и родителя или законного представителя </a:t>
            </a:r>
            <a:r>
              <a:rPr lang="ru-RU" altLang="ru-RU" sz="1800" b="1" dirty="0"/>
              <a:t>в течение всего периода обучения.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 b="1" dirty="0">
              <a:solidFill>
                <a:schemeClr val="tx2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rgbClr val="0000FF"/>
                </a:solidFill>
              </a:rPr>
              <a:t>Психолого-педагогические условия</a:t>
            </a:r>
            <a:r>
              <a:rPr lang="ru-RU" altLang="ru-RU" sz="1800" b="1" dirty="0">
                <a:solidFill>
                  <a:srgbClr val="FF0000"/>
                </a:solidFill>
              </a:rPr>
              <a:t> </a:t>
            </a:r>
            <a:endParaRPr lang="ru-RU" altLang="ru-RU" sz="1800" dirty="0">
              <a:solidFill>
                <a:srgbClr val="FF0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b="1" dirty="0">
                <a:solidFill>
                  <a:srgbClr val="008000"/>
                </a:solidFill>
              </a:rPr>
              <a:t>!!! </a:t>
            </a:r>
            <a:r>
              <a:rPr lang="ru-RU" altLang="ru-RU" sz="1800" dirty="0"/>
              <a:t>В новых ФГОС акцент сделан на </a:t>
            </a:r>
            <a:r>
              <a:rPr lang="ru-RU" altLang="ru-RU" sz="1800" b="1" dirty="0">
                <a:solidFill>
                  <a:srgbClr val="FF0000"/>
                </a:solidFill>
              </a:rPr>
              <a:t>социально-психологической адаптации к школе</a:t>
            </a:r>
            <a:r>
              <a:rPr lang="ru-RU" altLang="ru-RU" sz="1800" dirty="0"/>
              <a:t>. Описан порядок, по которому следует проводить </a:t>
            </a:r>
            <a:r>
              <a:rPr lang="ru-RU" altLang="ru-RU" sz="1800" b="1" dirty="0">
                <a:solidFill>
                  <a:srgbClr val="FF0000"/>
                </a:solidFill>
              </a:rPr>
              <a:t>психолого-педагогическое сопровождение </a:t>
            </a:r>
            <a:r>
              <a:rPr lang="ru-RU" altLang="ru-RU" sz="1800" dirty="0"/>
              <a:t>участников образовательных отношений.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 b="1" dirty="0">
              <a:solidFill>
                <a:schemeClr val="tx2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rgbClr val="0000FF"/>
                </a:solidFill>
              </a:rPr>
              <a:t>Повышение квалификации педагогов</a:t>
            </a:r>
            <a:r>
              <a:rPr lang="ru-RU" altLang="ru-RU" sz="1800" b="1" dirty="0">
                <a:solidFill>
                  <a:schemeClr val="tx2"/>
                </a:solidFill>
              </a:rPr>
              <a:t> </a:t>
            </a:r>
            <a:endParaRPr lang="ru-RU" altLang="ru-RU" sz="1800" dirty="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dirty="0"/>
              <a:t>Руководствуемся ФЗ-273 «Об образовании в РФ» повышение квалификации педагогов не реже одного раза в 3 года.</a:t>
            </a:r>
          </a:p>
        </p:txBody>
      </p:sp>
    </p:spTree>
    <p:extLst>
      <p:ext uri="{BB962C8B-B14F-4D97-AF65-F5344CB8AC3E}">
        <p14:creationId xmlns:p14="http://schemas.microsoft.com/office/powerpoint/2010/main" val="4234865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2"/>
          <p:cNvSpPr>
            <a:spLocks noChangeArrowheads="1"/>
          </p:cNvSpPr>
          <p:nvPr/>
        </p:nvSpPr>
        <p:spPr bwMode="auto">
          <a:xfrm>
            <a:off x="1524000" y="549276"/>
            <a:ext cx="9144000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000" dirty="0">
              <a:solidFill>
                <a:schemeClr val="tx2"/>
              </a:solidFill>
            </a:endParaRPr>
          </a:p>
        </p:txBody>
      </p:sp>
      <p:sp>
        <p:nvSpPr>
          <p:cNvPr id="67587" name="Rectangle 23"/>
          <p:cNvSpPr>
            <a:spLocks noChangeArrowheads="1"/>
          </p:cNvSpPr>
          <p:nvPr/>
        </p:nvSpPr>
        <p:spPr bwMode="auto">
          <a:xfrm>
            <a:off x="825909" y="1149961"/>
            <a:ext cx="11031793" cy="50783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rgbClr val="0000FF"/>
                </a:solidFill>
              </a:rPr>
              <a:t>Использование электронных средств обучения, </a:t>
            </a:r>
            <a:endParaRPr lang="ru-RU" altLang="ru-RU" sz="2000" b="1" dirty="0" smtClean="0">
              <a:solidFill>
                <a:srgbClr val="0000FF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dirty="0" smtClean="0">
                <a:solidFill>
                  <a:srgbClr val="0000FF"/>
                </a:solidFill>
              </a:rPr>
              <a:t>дистанционных </a:t>
            </a:r>
            <a:r>
              <a:rPr lang="ru-RU" altLang="ru-RU" sz="2000" b="1" dirty="0">
                <a:solidFill>
                  <a:srgbClr val="0000FF"/>
                </a:solidFill>
              </a:rPr>
              <a:t>технологий</a:t>
            </a:r>
            <a:r>
              <a:rPr lang="ru-RU" altLang="ru-RU" sz="2000" b="1" dirty="0">
                <a:solidFill>
                  <a:schemeClr val="tx2"/>
                </a:solidFill>
              </a:rPr>
              <a:t> </a:t>
            </a:r>
            <a:endParaRPr lang="ru-RU" altLang="ru-RU" sz="2000" b="1" dirty="0" smtClean="0">
              <a:solidFill>
                <a:schemeClr val="tx2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000" b="1" dirty="0">
              <a:solidFill>
                <a:schemeClr val="tx2"/>
              </a:solidFill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2000" dirty="0"/>
              <a:t>Старый ФГОС таких требований не устанавливал. </a:t>
            </a:r>
            <a:endParaRPr lang="ru-RU" altLang="ru-RU" sz="2000" dirty="0" smtClean="0"/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ru-RU" altLang="ru-RU" sz="2000" dirty="0"/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2000" dirty="0" smtClean="0"/>
              <a:t>Новый </a:t>
            </a:r>
            <a:r>
              <a:rPr lang="ru-RU" altLang="ru-RU" sz="2000" dirty="0"/>
              <a:t>ФГОС фиксирует </a:t>
            </a:r>
            <a:r>
              <a:rPr lang="ru-RU" altLang="ru-RU" sz="2000" b="1" dirty="0">
                <a:solidFill>
                  <a:srgbClr val="FF0000"/>
                </a:solidFill>
              </a:rPr>
              <a:t>право школы применять различные образовательные технологии</a:t>
            </a:r>
            <a:r>
              <a:rPr lang="ru-RU" altLang="ru-RU" sz="2000" dirty="0">
                <a:solidFill>
                  <a:schemeClr val="tx2"/>
                </a:solidFill>
              </a:rPr>
              <a:t>.</a:t>
            </a:r>
            <a:r>
              <a:rPr lang="ru-RU" altLang="ru-RU" sz="2000" dirty="0">
                <a:solidFill>
                  <a:srgbClr val="008000"/>
                </a:solidFill>
              </a:rPr>
              <a:t> </a:t>
            </a:r>
            <a:r>
              <a:rPr lang="ru-RU" altLang="ru-RU" b="1" dirty="0">
                <a:solidFill>
                  <a:srgbClr val="008000"/>
                </a:solidFill>
              </a:rPr>
              <a:t>!!!</a:t>
            </a:r>
            <a:r>
              <a:rPr lang="ru-RU" altLang="ru-RU" sz="2000" dirty="0">
                <a:solidFill>
                  <a:schemeClr val="tx2"/>
                </a:solidFill>
              </a:rPr>
              <a:t> </a:t>
            </a:r>
            <a:r>
              <a:rPr lang="ru-RU" altLang="ru-RU" sz="2000" dirty="0"/>
              <a:t>Это нововведение поможет школе обосновать перед родителями использование, например, электронного обучения и дистанционных образовательных технологий</a:t>
            </a:r>
            <a:r>
              <a:rPr lang="ru-RU" altLang="ru-RU" sz="2000" dirty="0">
                <a:solidFill>
                  <a:schemeClr val="tx2"/>
                </a:solidFill>
              </a:rPr>
              <a:t>. </a:t>
            </a:r>
            <a:r>
              <a:rPr lang="ru-RU" altLang="ru-RU" b="1" dirty="0">
                <a:solidFill>
                  <a:srgbClr val="FF0000"/>
                </a:solidFill>
              </a:rPr>
              <a:t>!!!</a:t>
            </a:r>
            <a:r>
              <a:rPr lang="ru-RU" altLang="ru-RU" sz="2000" dirty="0">
                <a:solidFill>
                  <a:schemeClr val="tx2"/>
                </a:solidFill>
              </a:rPr>
              <a:t> </a:t>
            </a:r>
            <a:endParaRPr lang="ru-RU" altLang="ru-RU" sz="2000" dirty="0" smtClean="0">
              <a:solidFill>
                <a:schemeClr val="tx2"/>
              </a:solidFill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ru-RU" altLang="ru-RU" sz="2000" dirty="0">
              <a:solidFill>
                <a:schemeClr val="tx2"/>
              </a:solidFill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2000" dirty="0" smtClean="0"/>
              <a:t>При </a:t>
            </a:r>
            <a:r>
              <a:rPr lang="ru-RU" altLang="ru-RU" sz="2000" dirty="0"/>
              <a:t>этом, если школьники учатся с использованием дистанционных технологий, </a:t>
            </a:r>
            <a:r>
              <a:rPr lang="ru-RU" altLang="ru-RU" sz="2000" b="1" dirty="0">
                <a:solidFill>
                  <a:srgbClr val="FF0000"/>
                </a:solidFill>
              </a:rPr>
              <a:t>школа должна обеспечить их индивидуальным авторизованным доступом ко всем ресурсам. </a:t>
            </a:r>
            <a:endParaRPr lang="ru-RU" altLang="ru-RU" sz="2000" b="1" dirty="0" smtClean="0">
              <a:solidFill>
                <a:srgbClr val="FF0000"/>
              </a:solidFill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ru-RU" altLang="ru-RU" sz="2000" dirty="0"/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2000" b="1" dirty="0" smtClean="0">
                <a:solidFill>
                  <a:srgbClr val="FF0000"/>
                </a:solidFill>
              </a:rPr>
              <a:t>И </a:t>
            </a:r>
            <a:r>
              <a:rPr lang="ru-RU" altLang="ru-RU" sz="2000" b="1" dirty="0">
                <a:solidFill>
                  <a:srgbClr val="FF0000"/>
                </a:solidFill>
              </a:rPr>
              <a:t>доступ должен быть как на территории школы, так и за ее пределами. </a:t>
            </a:r>
          </a:p>
        </p:txBody>
      </p:sp>
    </p:spTree>
    <p:extLst>
      <p:ext uri="{BB962C8B-B14F-4D97-AF65-F5344CB8AC3E}">
        <p14:creationId xmlns:p14="http://schemas.microsoft.com/office/powerpoint/2010/main" val="3611702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2056" y="374073"/>
            <a:ext cx="11055926" cy="118456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Планируемые результаты - предметные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63782" y="1787235"/>
            <a:ext cx="10577945" cy="4759037"/>
          </a:xfrm>
        </p:spPr>
        <p:txBody>
          <a:bodyPr>
            <a:normAutofit/>
          </a:bodyPr>
          <a:lstStyle/>
          <a:p>
            <a:pPr algn="just"/>
            <a:r>
              <a:rPr lang="ru-RU" sz="2400" dirty="0">
                <a:solidFill>
                  <a:schemeClr val="tx1"/>
                </a:solidFill>
              </a:rPr>
              <a:t>1. Распределены по </a:t>
            </a:r>
            <a:r>
              <a:rPr lang="ru-RU" sz="2400" b="1" dirty="0">
                <a:solidFill>
                  <a:srgbClr val="FF0000"/>
                </a:solidFill>
              </a:rPr>
              <a:t>годам обучения </a:t>
            </a:r>
            <a:r>
              <a:rPr lang="ru-RU" sz="2400" b="1" dirty="0" smtClean="0">
                <a:solidFill>
                  <a:srgbClr val="FF0000"/>
                </a:solidFill>
              </a:rPr>
              <a:t>(1,2,34 классы) и </a:t>
            </a:r>
            <a:r>
              <a:rPr lang="ru-RU" sz="2400" b="1" dirty="0">
                <a:solidFill>
                  <a:srgbClr val="FF0000"/>
                </a:solidFill>
              </a:rPr>
              <a:t>по </a:t>
            </a:r>
            <a:r>
              <a:rPr lang="ru-RU" sz="2400" b="1" dirty="0" smtClean="0">
                <a:solidFill>
                  <a:srgbClr val="FF0000"/>
                </a:solidFill>
              </a:rPr>
              <a:t>модулям</a:t>
            </a:r>
            <a:r>
              <a:rPr lang="ru-RU" sz="2400" dirty="0" smtClean="0">
                <a:solidFill>
                  <a:schemeClr val="tx1"/>
                </a:solidFill>
              </a:rPr>
              <a:t> (технология, музыка, изо, физическая культура, ОРКСЭ). </a:t>
            </a:r>
            <a:endParaRPr lang="ru-RU" sz="2400" dirty="0">
              <a:solidFill>
                <a:schemeClr val="tx1"/>
              </a:solidFill>
            </a:endParaRPr>
          </a:p>
          <a:p>
            <a:pPr algn="just"/>
            <a:r>
              <a:rPr lang="ru-RU" sz="2400" dirty="0">
                <a:solidFill>
                  <a:schemeClr val="tx1"/>
                </a:solidFill>
              </a:rPr>
              <a:t>2. Определяют </a:t>
            </a:r>
            <a:r>
              <a:rPr lang="ru-RU" sz="2400" b="1" dirty="0">
                <a:solidFill>
                  <a:schemeClr val="tx1"/>
                </a:solidFill>
              </a:rPr>
              <a:t>минимум СО</a:t>
            </a:r>
            <a:r>
              <a:rPr lang="ru-RU" sz="2400" dirty="0">
                <a:solidFill>
                  <a:schemeClr val="tx1"/>
                </a:solidFill>
              </a:rPr>
              <a:t>, изучение которого гарантирует государство.</a:t>
            </a:r>
          </a:p>
          <a:p>
            <a:pPr algn="just"/>
            <a:r>
              <a:rPr lang="ru-RU" sz="2400" dirty="0">
                <a:solidFill>
                  <a:schemeClr val="tx1"/>
                </a:solidFill>
              </a:rPr>
              <a:t>3. Формулируются в </a:t>
            </a:r>
            <a:r>
              <a:rPr lang="ru-RU" sz="2400" dirty="0" err="1">
                <a:solidFill>
                  <a:schemeClr val="tx1"/>
                </a:solidFill>
              </a:rPr>
              <a:t>деятельностной</a:t>
            </a:r>
            <a:r>
              <a:rPr lang="ru-RU" sz="2400" dirty="0">
                <a:solidFill>
                  <a:schemeClr val="tx1"/>
                </a:solidFill>
              </a:rPr>
              <a:t> форме с усилением акцента на </a:t>
            </a:r>
            <a:r>
              <a:rPr lang="ru-RU" sz="2400" b="1" dirty="0">
                <a:solidFill>
                  <a:srgbClr val="FF0000"/>
                </a:solidFill>
              </a:rPr>
              <a:t>применение знаний и конкретных умений</a:t>
            </a:r>
            <a:r>
              <a:rPr lang="ru-RU" sz="2400" dirty="0">
                <a:solidFill>
                  <a:schemeClr val="tx1"/>
                </a:solidFill>
              </a:rPr>
              <a:t>.</a:t>
            </a:r>
          </a:p>
          <a:p>
            <a:pPr algn="just"/>
            <a:r>
              <a:rPr lang="ru-RU" sz="2400" dirty="0">
                <a:solidFill>
                  <a:schemeClr val="tx1"/>
                </a:solidFill>
              </a:rPr>
              <a:t>4. Формулируются на основе документов стратегического планирования с учетом ВПР, НИКО и т.д.</a:t>
            </a:r>
          </a:p>
          <a:p>
            <a:pPr algn="just"/>
            <a:r>
              <a:rPr lang="ru-RU" sz="2400" dirty="0">
                <a:solidFill>
                  <a:schemeClr val="tx1"/>
                </a:solidFill>
              </a:rPr>
              <a:t>5. Усиливают акценты на изучение явлений и процессов современной России и мира в целом, современного состояния науки.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3618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19312" y="266556"/>
            <a:ext cx="10199076" cy="1280890"/>
          </a:xfrm>
        </p:spPr>
        <p:txBody>
          <a:bodyPr/>
          <a:lstStyle/>
          <a:p>
            <a:pPr algn="ctr"/>
            <a:r>
              <a:rPr lang="ru-RU" b="1" dirty="0" smtClean="0"/>
              <a:t>Нормативные документы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>
          <a:xfrm>
            <a:off x="1055077" y="1371600"/>
            <a:ext cx="10663311" cy="5060126"/>
          </a:xfrm>
        </p:spPr>
        <p:txBody>
          <a:bodyPr>
            <a:normAutofit/>
          </a:bodyPr>
          <a:lstStyle/>
          <a:p>
            <a:pPr algn="just"/>
            <a:r>
              <a:rPr lang="ru-RU" sz="2000" dirty="0" smtClean="0"/>
              <a:t>Федеральный закон от 29.12.2012 № 273 – ФЗ «Об образовании в РФ» (с изм. и доп., вступившими в силу 13.07.2021) и (с изм. и доп., вступившими в силу 01.09.2021)</a:t>
            </a:r>
          </a:p>
          <a:p>
            <a:pPr marL="0" indent="0" algn="just">
              <a:buNone/>
            </a:pPr>
            <a:endParaRPr lang="ru-RU" sz="2000" dirty="0" smtClean="0"/>
          </a:p>
          <a:p>
            <a:pPr algn="just"/>
            <a:r>
              <a:rPr lang="ru-RU" sz="2000" dirty="0" smtClean="0"/>
              <a:t>Приказ Министерства просвещения Российской Федерации </a:t>
            </a:r>
            <a:r>
              <a:rPr lang="ru-RU" sz="2000" b="1" dirty="0" smtClean="0"/>
              <a:t>№ 286 от 31 мая 2021 г.</a:t>
            </a:r>
            <a:r>
              <a:rPr lang="ru-RU" sz="2000" dirty="0" smtClean="0"/>
              <a:t> </a:t>
            </a:r>
            <a:r>
              <a:rPr lang="ru-RU" sz="2000" b="1" i="1" dirty="0" smtClean="0">
                <a:solidFill>
                  <a:srgbClr val="FF0000"/>
                </a:solidFill>
              </a:rPr>
              <a:t>«Об утверждении федерального государственного образовательного стандарта начального общего образования» (регистрация в Минюсте 05 июля 2021 г, № 64100).</a:t>
            </a:r>
          </a:p>
          <a:p>
            <a:pPr marL="0" indent="0" algn="just">
              <a:buNone/>
            </a:pPr>
            <a:endParaRPr lang="ru-RU" sz="2000" dirty="0" smtClean="0"/>
          </a:p>
          <a:p>
            <a:pPr algn="just"/>
            <a:r>
              <a:rPr lang="ru-RU" sz="2000" dirty="0" smtClean="0"/>
              <a:t>Приказ Министерства просвещения Российской Федерации </a:t>
            </a:r>
            <a:r>
              <a:rPr lang="ru-RU" sz="2000" b="1" dirty="0" smtClean="0"/>
              <a:t>№ 287 от 31 мая 2021 г</a:t>
            </a:r>
            <a:r>
              <a:rPr lang="ru-RU" sz="2000" b="1" dirty="0" smtClean="0">
                <a:solidFill>
                  <a:schemeClr val="tx1"/>
                </a:solidFill>
              </a:rPr>
              <a:t>. </a:t>
            </a:r>
            <a:r>
              <a:rPr lang="ru-RU" sz="2000" b="1" i="1" dirty="0" smtClean="0">
                <a:solidFill>
                  <a:schemeClr val="tx1"/>
                </a:solidFill>
              </a:rPr>
              <a:t>«Об утверждении федерального государственного образовательного стандарта основного общего образования» (регистрация в Минюсте 05 июля 2021 г, № 64101).</a:t>
            </a:r>
            <a:endParaRPr lang="ru-RU" sz="2000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6418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2056" y="394855"/>
            <a:ext cx="10652556" cy="1163781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Планируемые результаты - личностные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63782" y="1787235"/>
            <a:ext cx="10577945" cy="4759037"/>
          </a:xfrm>
        </p:spPr>
        <p:txBody>
          <a:bodyPr>
            <a:normAutofit/>
          </a:bodyPr>
          <a:lstStyle/>
          <a:p>
            <a:pPr algn="just"/>
            <a:r>
              <a:rPr lang="ru-RU" sz="2000" b="1" i="1" dirty="0">
                <a:solidFill>
                  <a:schemeClr val="tx1"/>
                </a:solidFill>
              </a:rPr>
              <a:t>Личностные результаты (новый ФГОС) </a:t>
            </a:r>
            <a:r>
              <a:rPr lang="ru-RU" sz="2000" b="1" dirty="0">
                <a:solidFill>
                  <a:schemeClr val="tx1"/>
                </a:solidFill>
              </a:rPr>
              <a:t> </a:t>
            </a:r>
            <a:r>
              <a:rPr lang="ru-RU" sz="2000" b="1" i="1" dirty="0" smtClean="0">
                <a:solidFill>
                  <a:srgbClr val="FF0000"/>
                </a:solidFill>
              </a:rPr>
              <a:t>группируются </a:t>
            </a:r>
            <a:r>
              <a:rPr lang="ru-RU" sz="2000" b="1" i="1" dirty="0">
                <a:solidFill>
                  <a:srgbClr val="FF0000"/>
                </a:solidFill>
              </a:rPr>
              <a:t>по направлениям воспитания</a:t>
            </a:r>
            <a:endParaRPr lang="ru-RU" sz="2000" b="1" dirty="0">
              <a:solidFill>
                <a:srgbClr val="FF0000"/>
              </a:solidFill>
            </a:endParaRPr>
          </a:p>
          <a:p>
            <a:pPr lvl="2" algn="just"/>
            <a:r>
              <a:rPr lang="ru-RU" sz="1800" dirty="0">
                <a:solidFill>
                  <a:schemeClr val="tx1"/>
                </a:solidFill>
              </a:rPr>
              <a:t>• гражданско-патриотическое; </a:t>
            </a:r>
          </a:p>
          <a:p>
            <a:pPr lvl="2" algn="just"/>
            <a:r>
              <a:rPr lang="ru-RU" sz="1800" dirty="0">
                <a:solidFill>
                  <a:schemeClr val="tx1"/>
                </a:solidFill>
              </a:rPr>
              <a:t>• духовно-нравственное; </a:t>
            </a:r>
          </a:p>
          <a:p>
            <a:pPr lvl="2" algn="just"/>
            <a:r>
              <a:rPr lang="ru-RU" sz="1800" dirty="0">
                <a:solidFill>
                  <a:schemeClr val="tx1"/>
                </a:solidFill>
              </a:rPr>
              <a:t>• эстетическое; </a:t>
            </a:r>
          </a:p>
          <a:p>
            <a:pPr lvl="2" algn="just"/>
            <a:r>
              <a:rPr lang="ru-RU" sz="1800" dirty="0">
                <a:solidFill>
                  <a:schemeClr val="tx1"/>
                </a:solidFill>
              </a:rPr>
              <a:t>• физическое воспитание, формирование культуры здоровья и эмоционального благополучия; </a:t>
            </a:r>
          </a:p>
          <a:p>
            <a:pPr lvl="2" algn="just"/>
            <a:r>
              <a:rPr lang="ru-RU" sz="1800" dirty="0">
                <a:solidFill>
                  <a:schemeClr val="tx1"/>
                </a:solidFill>
              </a:rPr>
              <a:t>• трудовое; </a:t>
            </a:r>
          </a:p>
          <a:p>
            <a:pPr lvl="2" algn="just"/>
            <a:r>
              <a:rPr lang="ru-RU" sz="1800" dirty="0">
                <a:solidFill>
                  <a:schemeClr val="tx1"/>
                </a:solidFill>
              </a:rPr>
              <a:t>• экологическое; </a:t>
            </a:r>
          </a:p>
          <a:p>
            <a:pPr lvl="2" algn="just"/>
            <a:r>
              <a:rPr lang="ru-RU" sz="1800" dirty="0">
                <a:solidFill>
                  <a:schemeClr val="tx1"/>
                </a:solidFill>
              </a:rPr>
              <a:t>• ценность научного познания.</a:t>
            </a:r>
            <a:r>
              <a:rPr lang="ru-RU" sz="1800" b="1" dirty="0">
                <a:solidFill>
                  <a:schemeClr val="tx1"/>
                </a:solidFill>
              </a:rPr>
              <a:t> </a:t>
            </a:r>
            <a:endParaRPr lang="ru-RU" sz="18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Ранее были </a:t>
            </a:r>
            <a:r>
              <a:rPr lang="ru-RU" sz="2000" b="1" dirty="0">
                <a:solidFill>
                  <a:schemeClr val="tx1"/>
                </a:solidFill>
              </a:rPr>
              <a:t>просто перечислены, </a:t>
            </a:r>
            <a:r>
              <a:rPr lang="ru-RU" sz="2000" b="1" dirty="0" smtClean="0">
                <a:solidFill>
                  <a:schemeClr val="tx1"/>
                </a:solidFill>
              </a:rPr>
              <a:t>теперь описаны </a:t>
            </a:r>
            <a:r>
              <a:rPr lang="ru-RU" sz="2000" b="1" dirty="0">
                <a:solidFill>
                  <a:schemeClr val="tx1"/>
                </a:solidFill>
              </a:rPr>
              <a:t>по группам. </a:t>
            </a:r>
          </a:p>
          <a:p>
            <a:pPr algn="ctr"/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329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2056" y="394856"/>
            <a:ext cx="10652556" cy="665018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Планируемые результаты - </a:t>
            </a:r>
            <a:r>
              <a:rPr lang="ru-RU" sz="3200" b="1" dirty="0" err="1" smtClean="0"/>
              <a:t>метапредметные</a:t>
            </a:r>
            <a:endParaRPr lang="ru-RU" sz="32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52056" y="1330035"/>
            <a:ext cx="10889671" cy="5216237"/>
          </a:xfrm>
        </p:spPr>
        <p:txBody>
          <a:bodyPr>
            <a:normAutofit/>
          </a:bodyPr>
          <a:lstStyle/>
          <a:p>
            <a:pPr algn="just"/>
            <a:r>
              <a:rPr lang="ru-RU" sz="2000" b="1" dirty="0" err="1">
                <a:solidFill>
                  <a:schemeClr val="tx1"/>
                </a:solidFill>
              </a:rPr>
              <a:t>Метапредметные</a:t>
            </a:r>
            <a:r>
              <a:rPr lang="ru-RU" sz="2000" b="1" dirty="0">
                <a:solidFill>
                  <a:schemeClr val="tx1"/>
                </a:solidFill>
              </a:rPr>
              <a:t> результаты </a:t>
            </a:r>
            <a:r>
              <a:rPr lang="ru-RU" sz="2000" b="1" dirty="0">
                <a:solidFill>
                  <a:srgbClr val="FF0000"/>
                </a:solidFill>
              </a:rPr>
              <a:t>группируются по видам </a:t>
            </a:r>
            <a:r>
              <a:rPr lang="ru-RU" sz="2000" b="1" dirty="0">
                <a:solidFill>
                  <a:schemeClr val="tx1"/>
                </a:solidFill>
              </a:rPr>
              <a:t>универсальных учебных действий</a:t>
            </a:r>
            <a:endParaRPr lang="ru-RU" sz="2000" dirty="0">
              <a:solidFill>
                <a:schemeClr val="tx1"/>
              </a:solidFill>
            </a:endParaRPr>
          </a:p>
          <a:p>
            <a:pPr algn="just"/>
            <a:r>
              <a:rPr lang="ru-RU" sz="2000" dirty="0">
                <a:solidFill>
                  <a:schemeClr val="tx1"/>
                </a:solidFill>
              </a:rPr>
              <a:t>• </a:t>
            </a:r>
            <a:r>
              <a:rPr lang="ru-RU" sz="2000" b="1" dirty="0">
                <a:solidFill>
                  <a:schemeClr val="tx1"/>
                </a:solidFill>
              </a:rPr>
              <a:t>овладение универсальными учебными познавательными действиями</a:t>
            </a:r>
            <a:r>
              <a:rPr lang="ru-RU" sz="2000" dirty="0">
                <a:solidFill>
                  <a:schemeClr val="tx1"/>
                </a:solidFill>
              </a:rPr>
              <a:t> – базовые логические, базовые исследовательские, работа с информацией; </a:t>
            </a:r>
          </a:p>
          <a:p>
            <a:pPr algn="just"/>
            <a:r>
              <a:rPr lang="ru-RU" sz="2000" dirty="0">
                <a:solidFill>
                  <a:schemeClr val="tx1"/>
                </a:solidFill>
              </a:rPr>
              <a:t>• </a:t>
            </a:r>
            <a:r>
              <a:rPr lang="ru-RU" sz="2000" b="1" dirty="0">
                <a:solidFill>
                  <a:schemeClr val="tx1"/>
                </a:solidFill>
              </a:rPr>
              <a:t>овладение универсальными учебными коммуникативными действиями</a:t>
            </a:r>
            <a:r>
              <a:rPr lang="ru-RU" sz="2000" dirty="0">
                <a:solidFill>
                  <a:schemeClr val="tx1"/>
                </a:solidFill>
              </a:rPr>
              <a:t> – общение, совместная деятельность; </a:t>
            </a:r>
          </a:p>
          <a:p>
            <a:pPr algn="just"/>
            <a:r>
              <a:rPr lang="ru-RU" sz="2000" dirty="0">
                <a:solidFill>
                  <a:schemeClr val="tx1"/>
                </a:solidFill>
              </a:rPr>
              <a:t>• </a:t>
            </a:r>
            <a:r>
              <a:rPr lang="ru-RU" sz="2000" b="1" dirty="0">
                <a:solidFill>
                  <a:schemeClr val="tx1"/>
                </a:solidFill>
              </a:rPr>
              <a:t>овладение универсальными учебными регулятивными действиями</a:t>
            </a:r>
            <a:r>
              <a:rPr lang="ru-RU" sz="2000" dirty="0">
                <a:solidFill>
                  <a:schemeClr val="tx1"/>
                </a:solidFill>
              </a:rPr>
              <a:t> – самоорганизация, самоконтроль. </a:t>
            </a:r>
          </a:p>
          <a:p>
            <a:pPr algn="just"/>
            <a:r>
              <a:rPr lang="ru-RU" sz="2000" b="1" dirty="0" smtClean="0">
                <a:solidFill>
                  <a:schemeClr val="tx1"/>
                </a:solidFill>
              </a:rPr>
              <a:t>Ранее описывались </a:t>
            </a:r>
            <a:r>
              <a:rPr lang="ru-RU" sz="2000" b="1" dirty="0">
                <a:solidFill>
                  <a:schemeClr val="tx1"/>
                </a:solidFill>
              </a:rPr>
              <a:t>обобщенно. А в новых – каждое из УУД содержит критерии их </a:t>
            </a:r>
            <a:r>
              <a:rPr lang="ru-RU" sz="2000" b="1" dirty="0" err="1" smtClean="0">
                <a:solidFill>
                  <a:schemeClr val="tx1"/>
                </a:solidFill>
              </a:rPr>
              <a:t>сформированности</a:t>
            </a:r>
            <a:r>
              <a:rPr lang="ru-RU" sz="2000" b="1" dirty="0">
                <a:solidFill>
                  <a:schemeClr val="tx1"/>
                </a:solidFill>
              </a:rPr>
              <a:t> </a:t>
            </a:r>
            <a:r>
              <a:rPr lang="ru-RU" sz="2000" dirty="0" smtClean="0">
                <a:solidFill>
                  <a:schemeClr val="tx1"/>
                </a:solidFill>
              </a:rPr>
              <a:t>(</a:t>
            </a:r>
            <a:r>
              <a:rPr lang="ru-RU" b="1" dirty="0" smtClean="0"/>
              <a:t>уточнены </a:t>
            </a:r>
            <a:r>
              <a:rPr lang="ru-RU" b="1" dirty="0"/>
              <a:t>в измененных формулировках)</a:t>
            </a:r>
            <a:endParaRPr lang="ru-RU" dirty="0"/>
          </a:p>
          <a:p>
            <a:pPr lvl="2"/>
            <a:r>
              <a:rPr lang="ru-RU" i="1" dirty="0">
                <a:solidFill>
                  <a:schemeClr val="tx1"/>
                </a:solidFill>
              </a:rPr>
              <a:t>РАБОТА С ИНФОРМАЦИЕЙ</a:t>
            </a:r>
            <a:endParaRPr lang="ru-RU" dirty="0">
              <a:solidFill>
                <a:schemeClr val="tx1"/>
              </a:solidFill>
            </a:endParaRPr>
          </a:p>
          <a:p>
            <a:pPr lvl="2"/>
            <a:r>
              <a:rPr lang="ru-RU" dirty="0">
                <a:solidFill>
                  <a:schemeClr val="tx1"/>
                </a:solidFill>
              </a:rPr>
              <a:t>БАЗОВЫЕ ЛОГИЧЕСКИЕ ДЕЙСТВИЯ </a:t>
            </a:r>
          </a:p>
          <a:p>
            <a:pPr lvl="2"/>
            <a:r>
              <a:rPr lang="ru-RU" i="1" dirty="0">
                <a:solidFill>
                  <a:schemeClr val="tx1"/>
                </a:solidFill>
              </a:rPr>
              <a:t>РАБОТА С ИНФОРМАЦИЕЙ</a:t>
            </a:r>
            <a:endParaRPr lang="ru-RU" dirty="0">
              <a:solidFill>
                <a:schemeClr val="tx1"/>
              </a:solidFill>
            </a:endParaRPr>
          </a:p>
          <a:p>
            <a:pPr lvl="2"/>
            <a:r>
              <a:rPr lang="ru-RU" dirty="0">
                <a:solidFill>
                  <a:schemeClr val="tx1"/>
                </a:solidFill>
              </a:rPr>
              <a:t>БАЗОВЫЕ ИССЛЕДОВАТЕЛЬСКИЕ ДЕЙСТВИЯ </a:t>
            </a:r>
          </a:p>
          <a:p>
            <a:pPr algn="ctr"/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2765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7838" y="254833"/>
            <a:ext cx="9732083" cy="80504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Новации стандарта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1520" y="1322363"/>
            <a:ext cx="11114116" cy="5307037"/>
          </a:xfrm>
        </p:spPr>
        <p:txBody>
          <a:bodyPr>
            <a:noAutofit/>
          </a:bodyPr>
          <a:lstStyle/>
          <a:p>
            <a:pPr algn="just"/>
            <a:r>
              <a:rPr lang="ru-RU" sz="2000" dirty="0" smtClean="0">
                <a:solidFill>
                  <a:schemeClr val="tx1"/>
                </a:solidFill>
              </a:rPr>
              <a:t>Срок получения начального общего образования составляет </a:t>
            </a:r>
            <a:r>
              <a:rPr lang="ru-RU" sz="2000" b="1" dirty="0" smtClean="0">
                <a:solidFill>
                  <a:schemeClr val="tx1"/>
                </a:solidFill>
              </a:rPr>
              <a:t>не более четырех лет;</a:t>
            </a:r>
          </a:p>
          <a:p>
            <a:pPr algn="just"/>
            <a:r>
              <a:rPr lang="ru-RU" sz="2000" dirty="0" smtClean="0">
                <a:solidFill>
                  <a:schemeClr val="tx1"/>
                </a:solidFill>
              </a:rPr>
              <a:t>Для лиц, обучающихся по индивидуальным учебным планам, срок получения начального общего образования </a:t>
            </a:r>
            <a:r>
              <a:rPr lang="ru-RU" sz="2000" b="1" dirty="0" smtClean="0">
                <a:solidFill>
                  <a:schemeClr val="tx1"/>
                </a:solidFill>
              </a:rPr>
              <a:t>может быть сокращен;</a:t>
            </a:r>
          </a:p>
          <a:p>
            <a:pPr algn="just"/>
            <a:r>
              <a:rPr lang="ru-RU" sz="2000" dirty="0" smtClean="0">
                <a:solidFill>
                  <a:schemeClr val="tx1"/>
                </a:solidFill>
              </a:rPr>
              <a:t>Формы обучения – очная, </a:t>
            </a:r>
            <a:r>
              <a:rPr lang="ru-RU" sz="2000" b="1" dirty="0" smtClean="0">
                <a:solidFill>
                  <a:schemeClr val="tx1"/>
                </a:solidFill>
              </a:rPr>
              <a:t>очно-заочная или заочная;</a:t>
            </a:r>
          </a:p>
          <a:p>
            <a:pPr algn="just"/>
            <a:r>
              <a:rPr lang="ru-RU" sz="2000" dirty="0" smtClean="0">
                <a:solidFill>
                  <a:schemeClr val="tx1"/>
                </a:solidFill>
              </a:rPr>
              <a:t>Реализация программы НОО осуществляется Организацией как самостоятельно, так и </a:t>
            </a:r>
            <a:r>
              <a:rPr lang="ru-RU" sz="2000" b="1" dirty="0" smtClean="0">
                <a:solidFill>
                  <a:schemeClr val="tx1"/>
                </a:solidFill>
              </a:rPr>
              <a:t>посредством сетевой формы</a:t>
            </a:r>
          </a:p>
          <a:p>
            <a:pPr algn="just"/>
            <a:r>
              <a:rPr lang="ru-RU" sz="2000" dirty="0" smtClean="0">
                <a:solidFill>
                  <a:schemeClr val="tx1"/>
                </a:solidFill>
              </a:rPr>
              <a:t>При реализации программы начального общего образования Организация вправе применять: </a:t>
            </a:r>
            <a:r>
              <a:rPr lang="ru-RU" sz="2000" b="1" dirty="0" smtClean="0">
                <a:solidFill>
                  <a:schemeClr val="tx1"/>
                </a:solidFill>
              </a:rPr>
              <a:t>различные образовательные технологии, в том числе электронное обучение, дистанционные образовательные технологии; </a:t>
            </a:r>
            <a:endParaRPr lang="ru-RU" sz="2000" b="1" dirty="0">
              <a:solidFill>
                <a:schemeClr val="tx1"/>
              </a:solidFill>
            </a:endParaRPr>
          </a:p>
          <a:p>
            <a:pPr algn="just"/>
            <a:r>
              <a:rPr lang="ru-RU" sz="2000" b="1" dirty="0" smtClean="0">
                <a:solidFill>
                  <a:schemeClr val="tx1"/>
                </a:solidFill>
              </a:rPr>
              <a:t>Модульный принцип представления содержания указанной программы и построения учебных планов, использования соответствующих образовательных технологий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125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Новации стандарта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44061" y="1745673"/>
            <a:ext cx="10832123" cy="4518840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>
                <a:solidFill>
                  <a:schemeClr val="tx1"/>
                </a:solidFill>
              </a:rPr>
              <a:t>Разделение учебного процесса не только на годы обучения, как это было раньше, а и </a:t>
            </a:r>
            <a:r>
              <a:rPr lang="ru-RU" sz="2400" b="1" dirty="0" smtClean="0">
                <a:solidFill>
                  <a:schemeClr val="tx1"/>
                </a:solidFill>
              </a:rPr>
              <a:t>на этапы</a:t>
            </a:r>
            <a:r>
              <a:rPr lang="ru-RU" sz="2400" dirty="0" smtClean="0">
                <a:solidFill>
                  <a:schemeClr val="tx1"/>
                </a:solidFill>
              </a:rPr>
              <a:t>;</a:t>
            </a:r>
          </a:p>
          <a:p>
            <a:pPr algn="just"/>
            <a:r>
              <a:rPr lang="ru-RU" sz="2400" b="1" dirty="0" smtClean="0">
                <a:solidFill>
                  <a:schemeClr val="tx1"/>
                </a:solidFill>
              </a:rPr>
              <a:t>Детализация и конкретизация </a:t>
            </a:r>
            <a:r>
              <a:rPr lang="ru-RU" sz="2400" dirty="0" smtClean="0">
                <a:solidFill>
                  <a:schemeClr val="tx1"/>
                </a:solidFill>
              </a:rPr>
              <a:t>требований к образовательным результатам;</a:t>
            </a:r>
          </a:p>
          <a:p>
            <a:pPr algn="just"/>
            <a:r>
              <a:rPr lang="ru-RU" sz="2400" dirty="0" smtClean="0">
                <a:solidFill>
                  <a:schemeClr val="tx1"/>
                </a:solidFill>
              </a:rPr>
              <a:t>Требования к результатам </a:t>
            </a:r>
            <a:r>
              <a:rPr lang="ru-RU" sz="2400" b="1" dirty="0" smtClean="0">
                <a:solidFill>
                  <a:schemeClr val="tx1"/>
                </a:solidFill>
              </a:rPr>
              <a:t>разделили на тематические модули </a:t>
            </a:r>
            <a:r>
              <a:rPr lang="ru-RU" sz="2400" dirty="0" smtClean="0">
                <a:solidFill>
                  <a:schemeClr val="tx1"/>
                </a:solidFill>
              </a:rPr>
              <a:t>по учебным предметам. В ФГОС НОО тематические модули указаны для учебных предметов «Изобразительное искусство», «Музыка», «Технология», «Физическая культура», «ОРКСЭ»;</a:t>
            </a:r>
          </a:p>
          <a:p>
            <a:pPr algn="just"/>
            <a:r>
              <a:rPr lang="ru-RU" sz="2400" dirty="0" smtClean="0">
                <a:solidFill>
                  <a:schemeClr val="tx1"/>
                </a:solidFill>
              </a:rPr>
              <a:t>Закреплена </a:t>
            </a:r>
            <a:r>
              <a:rPr lang="ru-RU" sz="2400" b="1" dirty="0" smtClean="0">
                <a:solidFill>
                  <a:schemeClr val="tx1"/>
                </a:solidFill>
              </a:rPr>
              <a:t>структура направлений воспитательной работы</a:t>
            </a:r>
            <a:r>
              <a:rPr lang="ru-RU" sz="2400" dirty="0" smtClean="0">
                <a:solidFill>
                  <a:schemeClr val="tx1"/>
                </a:solidFill>
              </a:rPr>
              <a:t>;</a:t>
            </a:r>
          </a:p>
          <a:p>
            <a:pPr algn="just"/>
            <a:r>
              <a:rPr lang="ru-RU" sz="2400" dirty="0" smtClean="0">
                <a:solidFill>
                  <a:schemeClr val="tx1"/>
                </a:solidFill>
              </a:rPr>
              <a:t>Включены </a:t>
            </a:r>
            <a:r>
              <a:rPr lang="ru-RU" sz="2400" b="1" dirty="0" smtClean="0">
                <a:solidFill>
                  <a:schemeClr val="tx1"/>
                </a:solidFill>
              </a:rPr>
              <a:t>требования к наличию оценочных материалов;</a:t>
            </a:r>
          </a:p>
          <a:p>
            <a:pPr algn="just"/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540167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Литература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Федеральный государственный образовательный стандарт начального общего образования (утв. 31 мая 2021 года)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2654648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88123" y="413095"/>
            <a:ext cx="9816489" cy="1134352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Утверждение ФГОС </a:t>
            </a:r>
            <a:r>
              <a:rPr lang="ru-RU" sz="3200" b="1" dirty="0"/>
              <a:t>НОО 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>(</a:t>
            </a:r>
            <a:r>
              <a:rPr lang="ru-RU" sz="3200" b="1" dirty="0"/>
              <a:t>т</a:t>
            </a:r>
            <a:r>
              <a:rPr lang="ru-RU" sz="3200" b="1" dirty="0" smtClean="0"/>
              <a:t>ретьего поколения, 2021</a:t>
            </a:r>
            <a:r>
              <a:rPr lang="ru-RU" sz="3200" b="1" dirty="0"/>
              <a:t>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64566" y="2243797"/>
            <a:ext cx="10140046" cy="4614203"/>
          </a:xfrm>
        </p:spPr>
        <p:txBody>
          <a:bodyPr>
            <a:normAutofit/>
          </a:bodyPr>
          <a:lstStyle/>
          <a:p>
            <a:pPr algn="just"/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Прием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обучение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федеральным государственным  образовательным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стандартом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начального общего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образования, утвержденным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приказом Министерства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 и науки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Российской Федерации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6 октября 2009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N№ 373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 всеми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последующими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дополнениями и изменениями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прекращается 1 сентября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(Приказ, п.2) </a:t>
            </a:r>
          </a:p>
        </p:txBody>
      </p:sp>
    </p:spTree>
    <p:extLst>
      <p:ext uri="{BB962C8B-B14F-4D97-AF65-F5344CB8AC3E}">
        <p14:creationId xmlns:p14="http://schemas.microsoft.com/office/powerpoint/2010/main" val="2168490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3"/>
          <p:cNvSpPr>
            <a:spLocks noChangeArrowheads="1"/>
          </p:cNvSpPr>
          <p:nvPr/>
        </p:nvSpPr>
        <p:spPr bwMode="auto">
          <a:xfrm>
            <a:off x="1523999" y="692150"/>
            <a:ext cx="10217727" cy="181588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>
                <a:solidFill>
                  <a:schemeClr val="tx2"/>
                </a:solidFill>
              </a:rPr>
              <a:t>Глава 2 .СИСТЕМА ОБРАЗОВАНИЯ</a:t>
            </a:r>
            <a:endParaRPr lang="ru-RU" altLang="ru-RU" sz="1400" dirty="0">
              <a:solidFill>
                <a:schemeClr val="tx2"/>
              </a:solidFill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 dirty="0">
                <a:solidFill>
                  <a:schemeClr val="tx2"/>
                </a:solidFill>
              </a:rPr>
              <a:t>Статья 11. Федеральные государственные образовательные стандарты о</a:t>
            </a:r>
            <a:r>
              <a:rPr lang="ru-RU" altLang="ru-RU" sz="1400" b="1" dirty="0">
                <a:solidFill>
                  <a:schemeClr val="tx2"/>
                </a:solidFill>
              </a:rPr>
              <a:t>беспечивают:</a:t>
            </a:r>
            <a:endParaRPr lang="ru-RU" altLang="ru-RU" sz="1400" dirty="0">
              <a:solidFill>
                <a:schemeClr val="tx2"/>
              </a:solidFill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 dirty="0">
                <a:solidFill>
                  <a:schemeClr val="tx2"/>
                </a:solidFill>
              </a:rPr>
              <a:t>1) </a:t>
            </a:r>
            <a:r>
              <a:rPr lang="ru-RU" altLang="ru-RU" sz="1400" b="1" dirty="0">
                <a:solidFill>
                  <a:schemeClr val="tx2"/>
                </a:solidFill>
              </a:rPr>
              <a:t>Единство образовательного пространства Российской Федерации;</a:t>
            </a:r>
            <a:endParaRPr lang="ru-RU" altLang="ru-RU" sz="1400" dirty="0">
              <a:solidFill>
                <a:schemeClr val="tx2"/>
              </a:solidFill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 dirty="0">
                <a:solidFill>
                  <a:schemeClr val="tx2"/>
                </a:solidFill>
              </a:rPr>
              <a:t>2) </a:t>
            </a:r>
            <a:r>
              <a:rPr lang="ru-RU" altLang="ru-RU" sz="1400" b="1" dirty="0">
                <a:solidFill>
                  <a:schemeClr val="tx2"/>
                </a:solidFill>
              </a:rPr>
              <a:t>Преемственность </a:t>
            </a:r>
            <a:r>
              <a:rPr lang="ru-RU" altLang="ru-RU" sz="1400" dirty="0">
                <a:solidFill>
                  <a:schemeClr val="tx2"/>
                </a:solidFill>
              </a:rPr>
              <a:t>основных образовательных программ;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 dirty="0">
                <a:solidFill>
                  <a:schemeClr val="tx2"/>
                </a:solidFill>
              </a:rPr>
              <a:t>3) </a:t>
            </a:r>
            <a:r>
              <a:rPr lang="ru-RU" altLang="ru-RU" sz="1400" b="1" dirty="0">
                <a:solidFill>
                  <a:schemeClr val="tx2"/>
                </a:solidFill>
              </a:rPr>
              <a:t>Вариативность </a:t>
            </a:r>
            <a:r>
              <a:rPr lang="ru-RU" altLang="ru-RU" sz="1400" dirty="0">
                <a:solidFill>
                  <a:schemeClr val="tx2"/>
                </a:solidFill>
              </a:rPr>
              <a:t>содержания образовательных программ соответствующего уровня образования, возможность формирования образовательных программ различных уровней сложности;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 dirty="0">
                <a:solidFill>
                  <a:schemeClr val="tx2"/>
                </a:solidFill>
              </a:rPr>
              <a:t>4) Г</a:t>
            </a:r>
            <a:r>
              <a:rPr lang="ru-RU" altLang="ru-RU" sz="1400" b="1" dirty="0">
                <a:solidFill>
                  <a:schemeClr val="tx2"/>
                </a:solidFill>
              </a:rPr>
              <a:t>осударственные гарантии </a:t>
            </a:r>
            <a:r>
              <a:rPr lang="ru-RU" altLang="ru-RU" sz="1400" dirty="0">
                <a:solidFill>
                  <a:schemeClr val="tx2"/>
                </a:solidFill>
              </a:rPr>
              <a:t>уровня и качества образования на основе единства обязательных требований к условиям реализации основных образовательных программ и результатам их освоения.</a:t>
            </a:r>
          </a:p>
        </p:txBody>
      </p:sp>
      <p:sp>
        <p:nvSpPr>
          <p:cNvPr id="51203" name="Rectangle 4"/>
          <p:cNvSpPr>
            <a:spLocks noChangeArrowheads="1"/>
          </p:cNvSpPr>
          <p:nvPr/>
        </p:nvSpPr>
        <p:spPr bwMode="auto">
          <a:xfrm>
            <a:off x="1524000" y="3644901"/>
            <a:ext cx="10217726" cy="28931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>
                <a:solidFill>
                  <a:schemeClr val="tx2"/>
                </a:solidFill>
              </a:rPr>
              <a:t>Общие положения. ФГОС НОО обеспечивают: </a:t>
            </a:r>
            <a:endParaRPr lang="ru-RU" altLang="ru-RU" sz="1400" dirty="0">
              <a:solidFill>
                <a:schemeClr val="tx2"/>
              </a:solidFill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 dirty="0">
                <a:solidFill>
                  <a:schemeClr val="tx2"/>
                </a:solidFill>
              </a:rPr>
              <a:t>1) Единство образовательного пространства Российской Федерации;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 dirty="0">
                <a:solidFill>
                  <a:schemeClr val="tx2"/>
                </a:solidFill>
              </a:rPr>
              <a:t>2) Преемственность основных образовательных программ;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 dirty="0">
                <a:solidFill>
                  <a:schemeClr val="tx2"/>
                </a:solidFill>
              </a:rPr>
              <a:t>3) Вариативность содержания образовательных программ соответствующего уровня образования, возможность формирования образовательных программ различных уровней сложности;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 dirty="0">
                <a:solidFill>
                  <a:schemeClr val="tx2"/>
                </a:solidFill>
              </a:rPr>
              <a:t>4) Государственные гарантии уровня и качества образования на основе единства обязательных требований к условиям реализации основных образовательных программ и результатам их освоения;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 dirty="0">
                <a:solidFill>
                  <a:schemeClr val="tx2"/>
                </a:solidFill>
              </a:rPr>
              <a:t>5) Личностное развитие;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 dirty="0">
                <a:solidFill>
                  <a:schemeClr val="tx2"/>
                </a:solidFill>
              </a:rPr>
              <a:t>6) Физическое воспитание;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 dirty="0">
                <a:solidFill>
                  <a:schemeClr val="tx2"/>
                </a:solidFill>
              </a:rPr>
              <a:t>7) Формирование системных знаний о месте РФ в мире;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 dirty="0">
                <a:solidFill>
                  <a:schemeClr val="tx2"/>
                </a:solidFill>
              </a:rPr>
              <a:t>8) Развитие представлений о высоком уровне НТР страны;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 dirty="0">
                <a:solidFill>
                  <a:schemeClr val="tx2"/>
                </a:solidFill>
              </a:rPr>
              <a:t>9) Освоение технологий командной работы;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 dirty="0">
                <a:solidFill>
                  <a:schemeClr val="tx2"/>
                </a:solidFill>
              </a:rPr>
              <a:t>10) Сохранение и развитие культурного разнообразия и языкового наследия многонационального народа РФ.</a:t>
            </a:r>
          </a:p>
        </p:txBody>
      </p:sp>
      <p:sp>
        <p:nvSpPr>
          <p:cNvPr id="51204" name="Rectangle 5"/>
          <p:cNvSpPr>
            <a:spLocks noChangeArrowheads="1"/>
          </p:cNvSpPr>
          <p:nvPr/>
        </p:nvSpPr>
        <p:spPr bwMode="auto">
          <a:xfrm>
            <a:off x="1524000" y="1"/>
            <a:ext cx="4140200" cy="3667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rgbClr val="0000CC"/>
                </a:solidFill>
              </a:rPr>
              <a:t>N 273-ФЗ</a:t>
            </a:r>
            <a:r>
              <a:rPr lang="ru-RU" altLang="ru-RU" sz="1800">
                <a:solidFill>
                  <a:srgbClr val="0000CC"/>
                </a:solidFill>
              </a:rPr>
              <a:t> (Об образовании в РФ)</a:t>
            </a:r>
          </a:p>
        </p:txBody>
      </p:sp>
      <p:sp>
        <p:nvSpPr>
          <p:cNvPr id="51205" name="Rectangle 6"/>
          <p:cNvSpPr>
            <a:spLocks noChangeArrowheads="1"/>
          </p:cNvSpPr>
          <p:nvPr/>
        </p:nvSpPr>
        <p:spPr bwMode="auto">
          <a:xfrm>
            <a:off x="1524000" y="2781300"/>
            <a:ext cx="9144000" cy="641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rgbClr val="0000CC"/>
                </a:solidFill>
              </a:rPr>
              <a:t>ФГОС НОО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rgbClr val="0000CC"/>
                </a:solidFill>
              </a:rPr>
              <a:t>утвержден приказом Министерства просвещения РФ от 31.05.2021 от </a:t>
            </a:r>
            <a:r>
              <a:rPr lang="en-US" altLang="ru-RU" sz="1800" b="1">
                <a:solidFill>
                  <a:srgbClr val="0000CC"/>
                </a:solidFill>
              </a:rPr>
              <a:t>N</a:t>
            </a:r>
            <a:r>
              <a:rPr lang="ru-RU" altLang="ru-RU" sz="1800" b="1">
                <a:solidFill>
                  <a:srgbClr val="0000CC"/>
                </a:solidFill>
              </a:rPr>
              <a:t> 286</a:t>
            </a:r>
            <a:r>
              <a:rPr lang="ru-RU" altLang="ru-RU" sz="1800">
                <a:solidFill>
                  <a:srgbClr val="FF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21924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3717" y="624110"/>
            <a:ext cx="9900895" cy="128089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Изменения </a:t>
            </a:r>
            <a:r>
              <a:rPr lang="ru-RU" b="1" dirty="0">
                <a:solidFill>
                  <a:srgbClr val="FF0000"/>
                </a:solidFill>
              </a:rPr>
              <a:t/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>в связи с переходом на новый ФГОС НОО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45588" y="2461846"/>
            <a:ext cx="10759024" cy="3449376"/>
          </a:xfrm>
        </p:spPr>
        <p:txBody>
          <a:bodyPr>
            <a:normAutofit/>
          </a:bodyPr>
          <a:lstStyle/>
          <a:p>
            <a:pPr algn="just"/>
            <a:r>
              <a:rPr lang="ru-RU" sz="2800" dirty="0"/>
              <a:t>ФГОС </a:t>
            </a:r>
            <a:r>
              <a:rPr lang="ru-RU" sz="2800" b="1" dirty="0"/>
              <a:t>не применяется для </a:t>
            </a:r>
            <a:r>
              <a:rPr lang="ru-RU" sz="2800" b="1" dirty="0" smtClean="0"/>
              <a:t>обучения обучающихся </a:t>
            </a:r>
            <a:r>
              <a:rPr lang="ru-RU" sz="2800" b="1" dirty="0"/>
              <a:t>с ограниченными </a:t>
            </a:r>
            <a:r>
              <a:rPr lang="ru-RU" sz="2800" b="1" dirty="0" smtClean="0"/>
              <a:t>возможностями здоровья </a:t>
            </a:r>
            <a:r>
              <a:rPr lang="ru-RU" sz="2800" b="1" dirty="0"/>
              <a:t>и обучающихся с </a:t>
            </a:r>
            <a:r>
              <a:rPr lang="ru-RU" sz="2800" b="1" dirty="0" smtClean="0"/>
              <a:t>умственной отсталостью </a:t>
            </a:r>
            <a:r>
              <a:rPr lang="ru-RU" sz="2800" dirty="0"/>
              <a:t>(</a:t>
            </a:r>
            <a:r>
              <a:rPr lang="ru-RU" sz="2800" dirty="0" smtClean="0"/>
              <a:t>интеллектуальными нарушениями) (Общие положения, п.2)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533912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0167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Изменения в связи с переходом </a:t>
            </a:r>
            <a:br>
              <a:rPr lang="ru-RU" sz="32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</a:br>
            <a:r>
              <a:rPr lang="ru-RU" sz="32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на новый ФГОС НОО</a:t>
            </a:r>
            <a:endParaRPr lang="ru-RU" sz="3200" b="1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45662371"/>
              </p:ext>
            </p:extLst>
          </p:nvPr>
        </p:nvGraphicFramePr>
        <p:xfrm>
          <a:off x="838200" y="1311705"/>
          <a:ext cx="10799618" cy="53282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838988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1503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latin typeface="Arial Black" panose="020B0A04020102020204" pitchFamily="34" charset="0"/>
              </a:rPr>
              <a:t>Изменения в связи с переходом </a:t>
            </a:r>
            <a:br>
              <a:rPr lang="ru-RU" sz="3200" b="1" dirty="0">
                <a:solidFill>
                  <a:srgbClr val="FF0000"/>
                </a:solidFill>
                <a:latin typeface="Arial Black" panose="020B0A04020102020204" pitchFamily="34" charset="0"/>
              </a:rPr>
            </a:br>
            <a:r>
              <a:rPr lang="ru-RU" sz="3200" b="1" dirty="0">
                <a:solidFill>
                  <a:srgbClr val="FF0000"/>
                </a:solidFill>
                <a:latin typeface="Arial Black" panose="020B0A04020102020204" pitchFamily="34" charset="0"/>
              </a:rPr>
              <a:t>на новый ФГОС НОО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505243"/>
            <a:ext cx="10795782" cy="4671720"/>
          </a:xfrm>
        </p:spPr>
        <p:txBody>
          <a:bodyPr>
            <a:normAutofit/>
          </a:bodyPr>
          <a:lstStyle/>
          <a:p>
            <a:pPr algn="just"/>
            <a:r>
              <a:rPr lang="ru-RU" sz="2000" dirty="0" smtClean="0"/>
              <a:t>содержание начального общего образования определяется программой начального общего образования, разрабатываемой и утверждаемой Организацией  самостоятельно. </a:t>
            </a:r>
            <a:r>
              <a:rPr lang="ru-RU" sz="2000" b="1" dirty="0" smtClean="0">
                <a:solidFill>
                  <a:schemeClr val="tx1"/>
                </a:solidFill>
              </a:rPr>
              <a:t>Организация разрабатывает программу начального общего образования в соответствии со ФГОС и с учетом соответствующих ПООП (п.13)</a:t>
            </a:r>
          </a:p>
          <a:p>
            <a:pPr algn="just"/>
            <a:r>
              <a:rPr lang="ru-RU" sz="2000" b="1" dirty="0" smtClean="0">
                <a:solidFill>
                  <a:schemeClr val="tx1"/>
                </a:solidFill>
              </a:rPr>
              <a:t>Организация, имеющая статус федеральной или региональной инновационной площадки, </a:t>
            </a:r>
            <a:r>
              <a:rPr lang="ru-RU" sz="2000" dirty="0" smtClean="0"/>
              <a:t>разрабатывает и реализует программу начального общего образования, соответствующую требованиям ФГОС к результатам освоения программы начального общего образования, </a:t>
            </a:r>
            <a:r>
              <a:rPr lang="ru-RU" sz="2000" b="1" dirty="0" smtClean="0">
                <a:solidFill>
                  <a:schemeClr val="tx1"/>
                </a:solidFill>
              </a:rPr>
              <a:t>самостоятельно определяя достижение промежуточных результатов по годам (этапам) обучения вне зависимости от последовательности достижения обучающимися результатов, определенных соответствующими ПООП (п.14)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3214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4132" y="210382"/>
            <a:ext cx="10515600" cy="36639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Структура ООП НОО (раздел 2, п.24-32)</a:t>
            </a:r>
            <a:endParaRPr lang="ru-RU" sz="32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21226566"/>
              </p:ext>
            </p:extLst>
          </p:nvPr>
        </p:nvGraphicFramePr>
        <p:xfrm>
          <a:off x="351691" y="731520"/>
          <a:ext cx="11690252" cy="64616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45126">
                  <a:extLst>
                    <a:ext uri="{9D8B030D-6E8A-4147-A177-3AD203B41FA5}">
                      <a16:colId xmlns:a16="http://schemas.microsoft.com/office/drawing/2014/main" val="3739875749"/>
                    </a:ext>
                  </a:extLst>
                </a:gridCol>
                <a:gridCol w="5845126">
                  <a:extLst>
                    <a:ext uri="{9D8B030D-6E8A-4147-A177-3AD203B41FA5}">
                      <a16:colId xmlns:a16="http://schemas.microsoft.com/office/drawing/2014/main" val="2555306566"/>
                    </a:ext>
                  </a:extLst>
                </a:gridCol>
              </a:tblGrid>
              <a:tr h="35572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ФГОС НОО 2009 (п.16)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ФГОС 2021 (п.29-32)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6424426"/>
                  </a:ext>
                </a:extLst>
              </a:tr>
              <a:tr h="359256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/>
                        <a:t>Целевой раздел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334829"/>
                  </a:ext>
                </a:extLst>
              </a:tr>
              <a:tr h="1422912"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600" dirty="0" smtClean="0"/>
                        <a:t>Пояснительная записка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600" dirty="0" smtClean="0"/>
                        <a:t>Планируемые результаты освоения обучающимися ООП НОО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600" dirty="0" smtClean="0"/>
                        <a:t>Система оценки</a:t>
                      </a:r>
                      <a:r>
                        <a:rPr lang="ru-RU" sz="1600" baseline="0" dirty="0" smtClean="0"/>
                        <a:t> достижения планируемых результатов освоения ООП НОО</a:t>
                      </a:r>
                      <a:endParaRPr lang="ru-RU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600" dirty="0" smtClean="0"/>
                        <a:t>Пояснительная записка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600" dirty="0" smtClean="0"/>
                        <a:t>Планируемые результаты освоения обучающимися ООП НОО (</a:t>
                      </a:r>
                      <a:r>
                        <a:rPr lang="ru-RU" sz="1600" b="1" i="1" dirty="0" smtClean="0"/>
                        <a:t>личностные,</a:t>
                      </a:r>
                      <a:r>
                        <a:rPr lang="ru-RU" sz="1600" b="1" i="1" baseline="0" dirty="0" smtClean="0"/>
                        <a:t> </a:t>
                      </a:r>
                      <a:r>
                        <a:rPr lang="ru-RU" sz="1600" b="1" i="1" baseline="0" dirty="0" err="1" smtClean="0"/>
                        <a:t>метапредметные</a:t>
                      </a:r>
                      <a:r>
                        <a:rPr lang="ru-RU" sz="1600" b="1" i="1" baseline="0" dirty="0" smtClean="0"/>
                        <a:t>, предметные)</a:t>
                      </a:r>
                      <a:endParaRPr lang="ru-RU" sz="1600" dirty="0" smtClean="0"/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600" b="1" i="1" dirty="0" smtClean="0"/>
                        <a:t>Система оценки</a:t>
                      </a:r>
                      <a:r>
                        <a:rPr lang="ru-RU" sz="1600" b="1" i="1" baseline="0" dirty="0" smtClean="0"/>
                        <a:t> достижения планируемых результатов освоения ООП НОО</a:t>
                      </a:r>
                      <a:endParaRPr lang="ru-RU" sz="1600" b="1" i="1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2202806"/>
                  </a:ext>
                </a:extLst>
              </a:tr>
              <a:tr h="372087"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Содержательный раздел</a:t>
                      </a:r>
                      <a:endParaRPr lang="ru-RU" sz="16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4224869"/>
                  </a:ext>
                </a:extLst>
              </a:tr>
              <a:tr h="159596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-    Программа формирования УУД у обучающихся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600" dirty="0" smtClean="0"/>
                        <a:t>Программа отдельных учебных предметов, курсов и курсов внеурочной деятельности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600" dirty="0" smtClean="0"/>
                        <a:t>Рабочая программа воспитания, календарный план воспитательной работы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600" dirty="0" smtClean="0">
                          <a:solidFill>
                            <a:srgbClr val="FF0000"/>
                          </a:solidFill>
                        </a:rPr>
                        <a:t>Программа формирования экологической культуры и </a:t>
                      </a:r>
                      <a:r>
                        <a:rPr lang="ru-RU" sz="1600" dirty="0" err="1" smtClean="0">
                          <a:solidFill>
                            <a:srgbClr val="FF0000"/>
                          </a:solidFill>
                        </a:rPr>
                        <a:t>ЗиБОЖ</a:t>
                      </a:r>
                      <a:endParaRPr lang="ru-RU" sz="1600" dirty="0" smtClean="0">
                        <a:solidFill>
                          <a:srgbClr val="FF0000"/>
                        </a:solidFill>
                      </a:endParaRP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600" dirty="0" smtClean="0">
                          <a:solidFill>
                            <a:srgbClr val="FF0000"/>
                          </a:solidFill>
                        </a:rPr>
                        <a:t>Программа коррекционной работы </a:t>
                      </a:r>
                      <a:endParaRPr lang="ru-RU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600" dirty="0" smtClean="0"/>
                        <a:t>Рабочие программы учебных предметов, учебных курсов (в том числе внеурочной деятельности)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600" dirty="0" smtClean="0"/>
                        <a:t>Программа формирования УУД у обучающихся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600" dirty="0" smtClean="0"/>
                        <a:t>Рабочая программа воспитания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endParaRPr lang="ru-RU" sz="1600" dirty="0" smtClean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- </a:t>
                      </a:r>
                      <a:r>
                        <a:rPr lang="ru-RU" sz="1600" dirty="0" smtClean="0">
                          <a:solidFill>
                            <a:srgbClr val="FF0000"/>
                          </a:solidFill>
                        </a:rPr>
                        <a:t>Программа коррекционной работы  (если есть дети с ОВЗ)</a:t>
                      </a:r>
                    </a:p>
                    <a:p>
                      <a:pPr marL="0" indent="0">
                        <a:buFontTx/>
                        <a:buNone/>
                      </a:pPr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805756"/>
                  </a:ext>
                </a:extLst>
              </a:tr>
              <a:tr h="365671"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Организационный раздел</a:t>
                      </a:r>
                      <a:endParaRPr lang="ru-RU" sz="16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5275613"/>
                  </a:ext>
                </a:extLst>
              </a:tr>
              <a:tr h="1412309"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600" dirty="0" smtClean="0"/>
                        <a:t>УП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600" dirty="0" smtClean="0"/>
                        <a:t>Календарный учебный график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600" dirty="0" smtClean="0"/>
                        <a:t>План внеурочной деятельности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600" dirty="0" smtClean="0"/>
                        <a:t>Система условий реализации ООП НОО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УП</a:t>
                      </a:r>
                    </a:p>
                    <a:p>
                      <a:r>
                        <a:rPr lang="ru-RU" sz="1600" dirty="0" smtClean="0"/>
                        <a:t>План</a:t>
                      </a:r>
                      <a:r>
                        <a:rPr lang="ru-RU" sz="1600" baseline="0" dirty="0" smtClean="0"/>
                        <a:t> внеурочной деятельности</a:t>
                      </a:r>
                    </a:p>
                    <a:p>
                      <a:r>
                        <a:rPr lang="ru-RU" sz="1600" baseline="0" dirty="0" smtClean="0"/>
                        <a:t>Календарный учебный график</a:t>
                      </a:r>
                    </a:p>
                    <a:p>
                      <a:r>
                        <a:rPr lang="ru-RU" sz="1600" baseline="0" dirty="0" smtClean="0">
                          <a:solidFill>
                            <a:srgbClr val="FF0000"/>
                          </a:solidFill>
                        </a:rPr>
                        <a:t>Календарный план воспитательной работы</a:t>
                      </a:r>
                    </a:p>
                    <a:p>
                      <a:r>
                        <a:rPr lang="ru-RU" sz="1600" baseline="0" dirty="0" smtClean="0"/>
                        <a:t>Характеристика условий реализации ООП НОО</a:t>
                      </a:r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81281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03308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24862"/>
          </a:xfrm>
        </p:spPr>
        <p:txBody>
          <a:bodyPr/>
          <a:lstStyle/>
          <a:p>
            <a:pPr algn="ctr"/>
            <a:r>
              <a:rPr lang="ru-RU" dirty="0" smtClean="0">
                <a:latin typeface="Arial Black" panose="020B0A04020102020204" pitchFamily="34" charset="0"/>
              </a:rPr>
              <a:t>Целевой раздел</a:t>
            </a:r>
            <a:endParaRPr lang="ru-RU" dirty="0">
              <a:latin typeface="Arial Black" panose="020B0A04020102020204" pitchFamily="34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62496668"/>
              </p:ext>
            </p:extLst>
          </p:nvPr>
        </p:nvGraphicFramePr>
        <p:xfrm>
          <a:off x="2589213" y="2133600"/>
          <a:ext cx="8915400" cy="3778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643033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513</TotalTime>
  <Words>2090</Words>
  <Application>Microsoft Office PowerPoint</Application>
  <PresentationFormat>Широкоэкранный</PresentationFormat>
  <Paragraphs>261</Paragraphs>
  <Slides>24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31" baseType="lpstr">
      <vt:lpstr>Arial</vt:lpstr>
      <vt:lpstr>Arial Black</vt:lpstr>
      <vt:lpstr>Calibri</vt:lpstr>
      <vt:lpstr>Century Gothic</vt:lpstr>
      <vt:lpstr>Times New Roman</vt:lpstr>
      <vt:lpstr>Wingdings 3</vt:lpstr>
      <vt:lpstr>Легкий дым</vt:lpstr>
      <vt:lpstr>Новый федеральный государственный образовательный стандарт начального общего образования: традиции и инновации</vt:lpstr>
      <vt:lpstr>Нормативные документы</vt:lpstr>
      <vt:lpstr>Утверждение ФГОС НОО  (третьего поколения, 2021)</vt:lpstr>
      <vt:lpstr>Презентация PowerPoint</vt:lpstr>
      <vt:lpstr>Изменения  в связи с переходом на новый ФГОС НОО</vt:lpstr>
      <vt:lpstr>Изменения в связи с переходом  на новый ФГОС НОО</vt:lpstr>
      <vt:lpstr>Изменения в связи с переходом  на новый ФГОС НОО</vt:lpstr>
      <vt:lpstr>Структура ООП НОО (раздел 2, п.24-32)</vt:lpstr>
      <vt:lpstr>Целевой раздел</vt:lpstr>
      <vt:lpstr>Требования к предметным результатам</vt:lpstr>
      <vt:lpstr>Презентация PowerPoint</vt:lpstr>
      <vt:lpstr>Рабочие программы учебных предметов, учебных курсов (в том числе внеурочной деятельности), учебных модулей формируются с учетом рабочей программы воспитания (п.31.1, ФГОС НОО)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Планируемые результаты - предметные</vt:lpstr>
      <vt:lpstr>Планируемые результаты - личностные</vt:lpstr>
      <vt:lpstr>Планируемые результаты - метапредметные</vt:lpstr>
      <vt:lpstr>Новации стандарта</vt:lpstr>
      <vt:lpstr>Новации стандарта</vt:lpstr>
      <vt:lpstr>Литература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ФГОС НОО утвержден 31 мая 2021 года</dc:title>
  <dc:creator>User</dc:creator>
  <cp:lastModifiedBy>User</cp:lastModifiedBy>
  <cp:revision>42</cp:revision>
  <dcterms:created xsi:type="dcterms:W3CDTF">2021-09-08T10:11:46Z</dcterms:created>
  <dcterms:modified xsi:type="dcterms:W3CDTF">2021-11-29T11:28:08Z</dcterms:modified>
</cp:coreProperties>
</file>